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8" r:id="rId1"/>
  </p:sldMasterIdLst>
  <p:notesMasterIdLst>
    <p:notesMasterId r:id="rId30"/>
  </p:notesMasterIdLst>
  <p:sldIdLst>
    <p:sldId id="256" r:id="rId2"/>
    <p:sldId id="296" r:id="rId3"/>
    <p:sldId id="285" r:id="rId4"/>
    <p:sldId id="259" r:id="rId5"/>
    <p:sldId id="297" r:id="rId6"/>
    <p:sldId id="298" r:id="rId7"/>
    <p:sldId id="286" r:id="rId8"/>
    <p:sldId id="299" r:id="rId9"/>
    <p:sldId id="300" r:id="rId10"/>
    <p:sldId id="287" r:id="rId11"/>
    <p:sldId id="310" r:id="rId12"/>
    <p:sldId id="290" r:id="rId13"/>
    <p:sldId id="305" r:id="rId14"/>
    <p:sldId id="306" r:id="rId15"/>
    <p:sldId id="307" r:id="rId16"/>
    <p:sldId id="308" r:id="rId17"/>
    <p:sldId id="309" r:id="rId18"/>
    <p:sldId id="301" r:id="rId19"/>
    <p:sldId id="291" r:id="rId20"/>
    <p:sldId id="292" r:id="rId21"/>
    <p:sldId id="293" r:id="rId22"/>
    <p:sldId id="294" r:id="rId23"/>
    <p:sldId id="303" r:id="rId24"/>
    <p:sldId id="304" r:id="rId25"/>
    <p:sldId id="288" r:id="rId26"/>
    <p:sldId id="261" r:id="rId27"/>
    <p:sldId id="311" r:id="rId28"/>
    <p:sldId id="280" r:id="rId2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F0CCB0B-4482-4DA9-9B50-4D2646936567}">
  <a:tblStyle styleId="{7F0CCB0B-4482-4DA9-9B50-4D2646936567}"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68"/>
    <p:restoredTop sz="94648"/>
  </p:normalViewPr>
  <p:slideViewPr>
    <p:cSldViewPr snapToGrid="0" snapToObjects="1">
      <p:cViewPr>
        <p:scale>
          <a:sx n="109" d="100"/>
          <a:sy n="109" d="100"/>
        </p:scale>
        <p:origin x="536" y="10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762058433"/>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3612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13761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95428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32062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1007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924322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95310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530851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667262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113743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46203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581144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281437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177651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746324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217766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70236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108327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507065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Shape 3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4" name="Shape 3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80948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79892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0" name="Shape 1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86502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0" name="Shape 1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05319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9727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0" name="Shape 1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70376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0" name="Shape 1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17158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97931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996630" y="2003888"/>
            <a:ext cx="4523699" cy="1159799"/>
          </a:xfrm>
          <a:prstGeom prst="rect">
            <a:avLst/>
          </a:prstGeom>
        </p:spPr>
        <p:txBody>
          <a:bodyPr lIns="91425" tIns="91425" rIns="91425" bIns="91425" anchor="b" anchorCtr="0"/>
          <a:lstStyle>
            <a:lvl1pPr lvl="0">
              <a:spcBef>
                <a:spcPts val="0"/>
              </a:spcBef>
              <a:buSzPct val="100000"/>
              <a:defRPr sz="3600"/>
            </a:lvl1pPr>
            <a:lvl2pPr lvl="1">
              <a:spcBef>
                <a:spcPts val="0"/>
              </a:spcBef>
              <a:buSzPct val="100000"/>
              <a:defRPr sz="3600"/>
            </a:lvl2pPr>
            <a:lvl3pPr lvl="2">
              <a:spcBef>
                <a:spcPts val="0"/>
              </a:spcBef>
              <a:buSzPct val="100000"/>
              <a:defRPr sz="3600"/>
            </a:lvl3pPr>
            <a:lvl4pPr lvl="3">
              <a:spcBef>
                <a:spcPts val="0"/>
              </a:spcBef>
              <a:buSzPct val="100000"/>
              <a:defRPr sz="3600"/>
            </a:lvl4pPr>
            <a:lvl5pPr lvl="4">
              <a:spcBef>
                <a:spcPts val="0"/>
              </a:spcBef>
              <a:buSzPct val="100000"/>
              <a:defRPr sz="3600"/>
            </a:lvl5pPr>
            <a:lvl6pPr lvl="5">
              <a:spcBef>
                <a:spcPts val="0"/>
              </a:spcBef>
              <a:buSzPct val="100000"/>
              <a:defRPr sz="3600"/>
            </a:lvl6pPr>
            <a:lvl7pPr lvl="6">
              <a:spcBef>
                <a:spcPts val="0"/>
              </a:spcBef>
              <a:buSzPct val="100000"/>
              <a:defRPr sz="3600"/>
            </a:lvl7pPr>
            <a:lvl8pPr lvl="7">
              <a:spcBef>
                <a:spcPts val="0"/>
              </a:spcBef>
              <a:buSzPct val="100000"/>
              <a:defRPr sz="3600"/>
            </a:lvl8pPr>
            <a:lvl9pPr lvl="8">
              <a:spcBef>
                <a:spcPts val="0"/>
              </a:spcBef>
              <a:buSzPct val="100000"/>
              <a:defRPr sz="3600"/>
            </a:lvl9pPr>
          </a:lstStyle>
          <a:p>
            <a:endParaRPr/>
          </a:p>
        </p:txBody>
      </p:sp>
      <p:cxnSp>
        <p:nvCxnSpPr>
          <p:cNvPr id="10" name="Shape 10"/>
          <p:cNvCxnSpPr/>
          <p:nvPr/>
        </p:nvCxnSpPr>
        <p:spPr>
          <a:xfrm>
            <a:off x="-6025" y="3676511"/>
            <a:ext cx="9161999" cy="0"/>
          </a:xfrm>
          <a:prstGeom prst="straightConnector1">
            <a:avLst/>
          </a:prstGeom>
          <a:noFill/>
          <a:ln w="9525" cap="flat" cmpd="sng">
            <a:solidFill>
              <a:srgbClr val="000000"/>
            </a:solidFill>
            <a:prstDash val="solid"/>
            <a:round/>
            <a:headEnd type="none" w="lg" len="lg"/>
            <a:tailEnd type="none" w="lg" len="lg"/>
          </a:ln>
        </p:spPr>
      </p:cxnSp>
      <p:sp>
        <p:nvSpPr>
          <p:cNvPr id="11" name="Shape 11"/>
          <p:cNvSpPr/>
          <p:nvPr/>
        </p:nvSpPr>
        <p:spPr>
          <a:xfrm>
            <a:off x="1117950" y="3393000"/>
            <a:ext cx="566999" cy="566999"/>
          </a:xfrm>
          <a:prstGeom prst="ellipse">
            <a:avLst/>
          </a:prstGeom>
          <a:solidFill>
            <a:srgbClr val="FFCD00"/>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12"/>
        <p:cNvGrpSpPr/>
        <p:nvPr/>
      </p:nvGrpSpPr>
      <p:grpSpPr>
        <a:xfrm>
          <a:off x="0" y="0"/>
          <a:ext cx="0" cy="0"/>
          <a:chOff x="0" y="0"/>
          <a:chExt cx="0" cy="0"/>
        </a:xfrm>
      </p:grpSpPr>
      <p:sp>
        <p:nvSpPr>
          <p:cNvPr id="13" name="Shape 13"/>
          <p:cNvSpPr txBox="1">
            <a:spLocks noGrp="1"/>
          </p:cNvSpPr>
          <p:nvPr>
            <p:ph type="subTitle" idx="1"/>
          </p:nvPr>
        </p:nvSpPr>
        <p:spPr>
          <a:xfrm>
            <a:off x="2022300" y="2815923"/>
            <a:ext cx="5591400" cy="784799"/>
          </a:xfrm>
          <a:prstGeom prst="rect">
            <a:avLst/>
          </a:prstGeom>
        </p:spPr>
        <p:txBody>
          <a:bodyPr lIns="91425" tIns="91425" rIns="91425" bIns="91425" anchor="t" anchorCtr="0"/>
          <a:lstStyle>
            <a:lvl1pPr lvl="0" rtl="0">
              <a:spcBef>
                <a:spcPts val="0"/>
              </a:spcBef>
              <a:buClr>
                <a:srgbClr val="000000"/>
              </a:buClr>
              <a:buSzPct val="100000"/>
              <a:buNone/>
              <a:defRPr sz="1400">
                <a:highlight>
                  <a:srgbClr val="FFCD00"/>
                </a:highlight>
              </a:defRPr>
            </a:lvl1pPr>
            <a:lvl2pPr lvl="1" rtl="0">
              <a:spcBef>
                <a:spcPts val="0"/>
              </a:spcBef>
              <a:buClr>
                <a:schemeClr val="dk2"/>
              </a:buClr>
              <a:buSzPct val="100000"/>
              <a:buNone/>
              <a:defRPr sz="1400">
                <a:solidFill>
                  <a:schemeClr val="dk2"/>
                </a:solidFill>
                <a:highlight>
                  <a:srgbClr val="FFCD00"/>
                </a:highlight>
              </a:defRPr>
            </a:lvl2pPr>
            <a:lvl3pPr lvl="2" rtl="0">
              <a:spcBef>
                <a:spcPts val="0"/>
              </a:spcBef>
              <a:buClr>
                <a:schemeClr val="dk2"/>
              </a:buClr>
              <a:buSzPct val="100000"/>
              <a:buNone/>
              <a:defRPr sz="1400">
                <a:solidFill>
                  <a:schemeClr val="dk2"/>
                </a:solidFill>
                <a:highlight>
                  <a:srgbClr val="FFCD00"/>
                </a:highlight>
              </a:defRPr>
            </a:lvl3pPr>
            <a:lvl4pPr lvl="3" rtl="0">
              <a:spcBef>
                <a:spcPts val="0"/>
              </a:spcBef>
              <a:buClr>
                <a:schemeClr val="dk2"/>
              </a:buClr>
              <a:buSzPct val="100000"/>
              <a:buNone/>
              <a:defRPr sz="1400">
                <a:solidFill>
                  <a:schemeClr val="dk2"/>
                </a:solidFill>
                <a:highlight>
                  <a:srgbClr val="FFCD00"/>
                </a:highlight>
              </a:defRPr>
            </a:lvl4pPr>
            <a:lvl5pPr lvl="4" rtl="0">
              <a:spcBef>
                <a:spcPts val="0"/>
              </a:spcBef>
              <a:buClr>
                <a:schemeClr val="dk2"/>
              </a:buClr>
              <a:buSzPct val="100000"/>
              <a:buNone/>
              <a:defRPr sz="1400">
                <a:solidFill>
                  <a:schemeClr val="dk2"/>
                </a:solidFill>
                <a:highlight>
                  <a:srgbClr val="FFCD00"/>
                </a:highlight>
              </a:defRPr>
            </a:lvl5pPr>
            <a:lvl6pPr lvl="5" rtl="0">
              <a:spcBef>
                <a:spcPts val="0"/>
              </a:spcBef>
              <a:buClr>
                <a:schemeClr val="dk2"/>
              </a:buClr>
              <a:buSzPct val="100000"/>
              <a:buNone/>
              <a:defRPr sz="1400">
                <a:solidFill>
                  <a:schemeClr val="dk2"/>
                </a:solidFill>
                <a:highlight>
                  <a:srgbClr val="FFCD00"/>
                </a:highlight>
              </a:defRPr>
            </a:lvl6pPr>
            <a:lvl7pPr lvl="6" rtl="0">
              <a:spcBef>
                <a:spcPts val="0"/>
              </a:spcBef>
              <a:buClr>
                <a:schemeClr val="dk2"/>
              </a:buClr>
              <a:buSzPct val="100000"/>
              <a:buNone/>
              <a:defRPr sz="1400">
                <a:solidFill>
                  <a:schemeClr val="dk2"/>
                </a:solidFill>
                <a:highlight>
                  <a:srgbClr val="FFCD00"/>
                </a:highlight>
              </a:defRPr>
            </a:lvl7pPr>
            <a:lvl8pPr lvl="7" rtl="0">
              <a:spcBef>
                <a:spcPts val="0"/>
              </a:spcBef>
              <a:buClr>
                <a:schemeClr val="dk2"/>
              </a:buClr>
              <a:buSzPct val="100000"/>
              <a:buNone/>
              <a:defRPr sz="1400">
                <a:solidFill>
                  <a:schemeClr val="dk2"/>
                </a:solidFill>
                <a:highlight>
                  <a:srgbClr val="FFCD00"/>
                </a:highlight>
              </a:defRPr>
            </a:lvl8pPr>
            <a:lvl9pPr lvl="8" rtl="0">
              <a:spcBef>
                <a:spcPts val="0"/>
              </a:spcBef>
              <a:buClr>
                <a:schemeClr val="dk2"/>
              </a:buClr>
              <a:buSzPct val="100000"/>
              <a:buNone/>
              <a:defRPr sz="1400">
                <a:solidFill>
                  <a:schemeClr val="dk2"/>
                </a:solidFill>
                <a:highlight>
                  <a:srgbClr val="FFCD00"/>
                </a:highlight>
              </a:defRPr>
            </a:lvl9pPr>
          </a:lstStyle>
          <a:p>
            <a:endParaRPr/>
          </a:p>
        </p:txBody>
      </p:sp>
      <p:cxnSp>
        <p:nvCxnSpPr>
          <p:cNvPr id="14" name="Shape 14"/>
          <p:cNvCxnSpPr/>
          <p:nvPr/>
        </p:nvCxnSpPr>
        <p:spPr>
          <a:xfrm>
            <a:off x="-6025" y="2571761"/>
            <a:ext cx="1984499" cy="0"/>
          </a:xfrm>
          <a:prstGeom prst="straightConnector1">
            <a:avLst/>
          </a:prstGeom>
          <a:noFill/>
          <a:ln w="9525" cap="flat" cmpd="sng">
            <a:solidFill>
              <a:srgbClr val="CCCCCC"/>
            </a:solidFill>
            <a:prstDash val="solid"/>
            <a:round/>
            <a:headEnd type="none" w="lg" len="lg"/>
            <a:tailEnd type="none" w="lg" len="lg"/>
          </a:ln>
        </p:spPr>
      </p:cxnSp>
      <p:sp>
        <p:nvSpPr>
          <p:cNvPr id="15" name="Shape 15"/>
          <p:cNvSpPr/>
          <p:nvPr/>
        </p:nvSpPr>
        <p:spPr>
          <a:xfrm>
            <a:off x="1117950" y="2288250"/>
            <a:ext cx="566999" cy="566999"/>
          </a:xfrm>
          <a:prstGeom prst="ellipse">
            <a:avLst/>
          </a:prstGeom>
          <a:solidFill>
            <a:srgbClr val="FFCD00"/>
          </a:solidFill>
          <a:ln>
            <a:noFill/>
          </a:ln>
        </p:spPr>
        <p:txBody>
          <a:bodyPr lIns="91425" tIns="91425" rIns="91425" bIns="91425" anchor="ctr" anchorCtr="0">
            <a:noAutofit/>
          </a:bodyPr>
          <a:lstStyle/>
          <a:p>
            <a:pPr lvl="0" rtl="0">
              <a:spcBef>
                <a:spcPts val="0"/>
              </a:spcBef>
              <a:buNone/>
            </a:pPr>
            <a:endParaRPr/>
          </a:p>
        </p:txBody>
      </p:sp>
      <p:sp>
        <p:nvSpPr>
          <p:cNvPr id="16" name="Shape 16"/>
          <p:cNvSpPr txBox="1">
            <a:spLocks noGrp="1"/>
          </p:cNvSpPr>
          <p:nvPr>
            <p:ph type="ctrTitle"/>
          </p:nvPr>
        </p:nvSpPr>
        <p:spPr>
          <a:xfrm>
            <a:off x="2022225" y="1693523"/>
            <a:ext cx="3787799" cy="1159799"/>
          </a:xfrm>
          <a:prstGeom prst="rect">
            <a:avLst/>
          </a:prstGeom>
        </p:spPr>
        <p:txBody>
          <a:bodyPr lIns="91425" tIns="91425" rIns="91425" bIns="91425" anchor="b" anchorCtr="0"/>
          <a:lstStyle>
            <a:lvl1pPr lvl="0" rtl="0">
              <a:spcBef>
                <a:spcPts val="0"/>
              </a:spcBef>
              <a:buSzPct val="100000"/>
              <a:defRPr sz="3000"/>
            </a:lvl1pPr>
            <a:lvl2pPr lvl="1" rtl="0">
              <a:spcBef>
                <a:spcPts val="0"/>
              </a:spcBef>
              <a:buSzPct val="100000"/>
              <a:defRPr sz="3000"/>
            </a:lvl2pPr>
            <a:lvl3pPr lvl="2" rtl="0">
              <a:spcBef>
                <a:spcPts val="0"/>
              </a:spcBef>
              <a:buSzPct val="100000"/>
              <a:defRPr sz="3000"/>
            </a:lvl3pPr>
            <a:lvl4pPr lvl="3" rtl="0">
              <a:spcBef>
                <a:spcPts val="0"/>
              </a:spcBef>
              <a:buSzPct val="100000"/>
              <a:defRPr sz="3000"/>
            </a:lvl4pPr>
            <a:lvl5pPr lvl="4" rtl="0">
              <a:spcBef>
                <a:spcPts val="0"/>
              </a:spcBef>
              <a:buSzPct val="100000"/>
              <a:defRPr sz="3000"/>
            </a:lvl5pPr>
            <a:lvl6pPr lvl="5" rtl="0">
              <a:spcBef>
                <a:spcPts val="0"/>
              </a:spcBef>
              <a:buSzPct val="100000"/>
              <a:defRPr sz="3000"/>
            </a:lvl6pPr>
            <a:lvl7pPr lvl="6" rtl="0">
              <a:spcBef>
                <a:spcPts val="0"/>
              </a:spcBef>
              <a:buSzPct val="100000"/>
              <a:defRPr sz="3000"/>
            </a:lvl7pPr>
            <a:lvl8pPr lvl="7" rtl="0">
              <a:spcBef>
                <a:spcPts val="0"/>
              </a:spcBef>
              <a:buSzPct val="100000"/>
              <a:defRPr sz="3000"/>
            </a:lvl8pPr>
            <a:lvl9pPr lvl="8" rtl="0">
              <a:spcBef>
                <a:spcPts val="0"/>
              </a:spcBef>
              <a:buSzPct val="100000"/>
              <a:defRPr sz="3000"/>
            </a:lvl9pPr>
          </a:lstStyle>
          <a:p>
            <a:endParaRPr/>
          </a:p>
        </p:txBody>
      </p:sp>
      <p:cxnSp>
        <p:nvCxnSpPr>
          <p:cNvPr id="17" name="Shape 17"/>
          <p:cNvCxnSpPr/>
          <p:nvPr/>
        </p:nvCxnSpPr>
        <p:spPr>
          <a:xfrm>
            <a:off x="5898975" y="2571750"/>
            <a:ext cx="3251099" cy="0"/>
          </a:xfrm>
          <a:prstGeom prst="straightConnector1">
            <a:avLst/>
          </a:prstGeom>
          <a:noFill/>
          <a:ln w="9525" cap="flat" cmpd="sng">
            <a:solidFill>
              <a:srgbClr val="CCCCCC"/>
            </a:solidFill>
            <a:prstDash val="solid"/>
            <a:round/>
            <a:headEnd type="none" w="lg" len="lg"/>
            <a:tailEnd type="none" w="lg" len="lg"/>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3"/>
        <p:cNvGrpSpPr/>
        <p:nvPr/>
      </p:nvGrpSpPr>
      <p:grpSpPr>
        <a:xfrm>
          <a:off x="0" y="0"/>
          <a:ext cx="0" cy="0"/>
          <a:chOff x="0" y="0"/>
          <a:chExt cx="0" cy="0"/>
        </a:xfrm>
      </p:grpSpPr>
      <p:cxnSp>
        <p:nvCxnSpPr>
          <p:cNvPr id="24" name="Shape 24"/>
          <p:cNvCxnSpPr/>
          <p:nvPr/>
        </p:nvCxnSpPr>
        <p:spPr>
          <a:xfrm>
            <a:off x="0" y="1131725"/>
            <a:ext cx="1375800" cy="0"/>
          </a:xfrm>
          <a:prstGeom prst="straightConnector1">
            <a:avLst/>
          </a:prstGeom>
          <a:noFill/>
          <a:ln w="9525" cap="flat" cmpd="sng">
            <a:solidFill>
              <a:srgbClr val="CCCCCC"/>
            </a:solidFill>
            <a:prstDash val="solid"/>
            <a:round/>
            <a:headEnd type="none" w="lg" len="lg"/>
            <a:tailEnd type="none" w="lg" len="lg"/>
          </a:ln>
        </p:spPr>
      </p:cxnSp>
      <p:sp>
        <p:nvSpPr>
          <p:cNvPr id="25" name="Shape 25"/>
          <p:cNvSpPr/>
          <p:nvPr/>
        </p:nvSpPr>
        <p:spPr>
          <a:xfrm>
            <a:off x="817475" y="928766"/>
            <a:ext cx="405899" cy="405899"/>
          </a:xfrm>
          <a:prstGeom prst="ellipse">
            <a:avLst/>
          </a:prstGeom>
          <a:solidFill>
            <a:srgbClr val="FFCD00"/>
          </a:solidFill>
          <a:ln>
            <a:noFill/>
          </a:ln>
        </p:spPr>
        <p:txBody>
          <a:bodyPr lIns="91425" tIns="91425" rIns="91425" bIns="91425" anchor="ctr" anchorCtr="0">
            <a:noAutofit/>
          </a:bodyPr>
          <a:lstStyle/>
          <a:p>
            <a:pPr lvl="0" rtl="0">
              <a:spcBef>
                <a:spcPts val="0"/>
              </a:spcBef>
              <a:buNone/>
            </a:pPr>
            <a:endParaRPr/>
          </a:p>
        </p:txBody>
      </p:sp>
      <p:sp>
        <p:nvSpPr>
          <p:cNvPr id="26" name="Shape 26"/>
          <p:cNvSpPr txBox="1">
            <a:spLocks noGrp="1"/>
          </p:cNvSpPr>
          <p:nvPr>
            <p:ph type="title"/>
          </p:nvPr>
        </p:nvSpPr>
        <p:spPr>
          <a:xfrm>
            <a:off x="1381250" y="922668"/>
            <a:ext cx="3878399" cy="435599"/>
          </a:xfrm>
          <a:prstGeom prst="rect">
            <a:avLst/>
          </a:prstGeom>
        </p:spPr>
        <p:txBody>
          <a:bodyPr lIns="91425" tIns="91425" rIns="91425" bIns="91425" anchor="ctr" anchorCtr="0"/>
          <a:lstStyle>
            <a:lvl1pPr lvl="0" rtl="0">
              <a:spcBef>
                <a:spcPts val="0"/>
              </a:spcBef>
              <a:buSzPct val="100000"/>
              <a:buFont typeface="Lora"/>
              <a:buNone/>
              <a:defRPr sz="2000" b="1">
                <a:latin typeface="Lora"/>
                <a:ea typeface="Lora"/>
                <a:cs typeface="Lora"/>
                <a:sym typeface="Lora"/>
              </a:defRPr>
            </a:lvl1pPr>
            <a:lvl2pPr lvl="1" rtl="0">
              <a:spcBef>
                <a:spcPts val="0"/>
              </a:spcBef>
              <a:buSzPct val="100000"/>
              <a:buFont typeface="Lora"/>
              <a:buNone/>
              <a:defRPr sz="2000" b="1">
                <a:highlight>
                  <a:srgbClr val="FFFFFF"/>
                </a:highlight>
                <a:latin typeface="Lora"/>
                <a:ea typeface="Lora"/>
                <a:cs typeface="Lora"/>
                <a:sym typeface="Lora"/>
              </a:defRPr>
            </a:lvl2pPr>
            <a:lvl3pPr lvl="2" rtl="0">
              <a:spcBef>
                <a:spcPts val="0"/>
              </a:spcBef>
              <a:buSzPct val="100000"/>
              <a:buFont typeface="Lora"/>
              <a:buNone/>
              <a:defRPr sz="2000" b="1">
                <a:highlight>
                  <a:srgbClr val="FFFFFF"/>
                </a:highlight>
                <a:latin typeface="Lora"/>
                <a:ea typeface="Lora"/>
                <a:cs typeface="Lora"/>
                <a:sym typeface="Lora"/>
              </a:defRPr>
            </a:lvl3pPr>
            <a:lvl4pPr lvl="3" rtl="0">
              <a:spcBef>
                <a:spcPts val="0"/>
              </a:spcBef>
              <a:buSzPct val="100000"/>
              <a:buFont typeface="Lora"/>
              <a:buNone/>
              <a:defRPr sz="2000" b="1">
                <a:highlight>
                  <a:srgbClr val="FFFFFF"/>
                </a:highlight>
                <a:latin typeface="Lora"/>
                <a:ea typeface="Lora"/>
                <a:cs typeface="Lora"/>
                <a:sym typeface="Lora"/>
              </a:defRPr>
            </a:lvl4pPr>
            <a:lvl5pPr lvl="4" rtl="0">
              <a:spcBef>
                <a:spcPts val="0"/>
              </a:spcBef>
              <a:buSzPct val="100000"/>
              <a:buFont typeface="Lora"/>
              <a:buNone/>
              <a:defRPr sz="2000" b="1">
                <a:highlight>
                  <a:srgbClr val="FFFFFF"/>
                </a:highlight>
                <a:latin typeface="Lora"/>
                <a:ea typeface="Lora"/>
                <a:cs typeface="Lora"/>
                <a:sym typeface="Lora"/>
              </a:defRPr>
            </a:lvl5pPr>
            <a:lvl6pPr lvl="5" rtl="0">
              <a:spcBef>
                <a:spcPts val="0"/>
              </a:spcBef>
              <a:buSzPct val="100000"/>
              <a:buFont typeface="Lora"/>
              <a:buNone/>
              <a:defRPr sz="2000" b="1">
                <a:highlight>
                  <a:srgbClr val="FFFFFF"/>
                </a:highlight>
                <a:latin typeface="Lora"/>
                <a:ea typeface="Lora"/>
                <a:cs typeface="Lora"/>
                <a:sym typeface="Lora"/>
              </a:defRPr>
            </a:lvl6pPr>
            <a:lvl7pPr lvl="6" rtl="0">
              <a:spcBef>
                <a:spcPts val="0"/>
              </a:spcBef>
              <a:buSzPct val="100000"/>
              <a:buFont typeface="Lora"/>
              <a:buNone/>
              <a:defRPr sz="2000" b="1">
                <a:highlight>
                  <a:srgbClr val="FFFFFF"/>
                </a:highlight>
                <a:latin typeface="Lora"/>
                <a:ea typeface="Lora"/>
                <a:cs typeface="Lora"/>
                <a:sym typeface="Lora"/>
              </a:defRPr>
            </a:lvl7pPr>
            <a:lvl8pPr lvl="7" rtl="0">
              <a:spcBef>
                <a:spcPts val="0"/>
              </a:spcBef>
              <a:buSzPct val="100000"/>
              <a:buFont typeface="Lora"/>
              <a:buNone/>
              <a:defRPr sz="2000" b="1">
                <a:highlight>
                  <a:srgbClr val="FFFFFF"/>
                </a:highlight>
                <a:latin typeface="Lora"/>
                <a:ea typeface="Lora"/>
                <a:cs typeface="Lora"/>
                <a:sym typeface="Lora"/>
              </a:defRPr>
            </a:lvl8pPr>
            <a:lvl9pPr lvl="8" rtl="0">
              <a:spcBef>
                <a:spcPts val="0"/>
              </a:spcBef>
              <a:buSzPct val="100000"/>
              <a:buFont typeface="Lora"/>
              <a:buNone/>
              <a:defRPr sz="2000" b="1">
                <a:highlight>
                  <a:srgbClr val="FFFFFF"/>
                </a:highlight>
                <a:latin typeface="Lora"/>
                <a:ea typeface="Lora"/>
                <a:cs typeface="Lora"/>
                <a:sym typeface="Lora"/>
              </a:defRPr>
            </a:lvl9pPr>
          </a:lstStyle>
          <a:p>
            <a:endParaRPr/>
          </a:p>
        </p:txBody>
      </p:sp>
      <p:sp>
        <p:nvSpPr>
          <p:cNvPr id="27" name="Shape 27"/>
          <p:cNvSpPr txBox="1">
            <a:spLocks noGrp="1"/>
          </p:cNvSpPr>
          <p:nvPr>
            <p:ph type="body" idx="1"/>
          </p:nvPr>
        </p:nvSpPr>
        <p:spPr>
          <a:xfrm>
            <a:off x="1381250" y="1616470"/>
            <a:ext cx="6809700" cy="3112200"/>
          </a:xfrm>
          <a:prstGeom prst="rect">
            <a:avLst/>
          </a:prstGeom>
        </p:spPr>
        <p:txBody>
          <a:bodyPr lIns="91425" tIns="91425" rIns="91425" bIns="91425" anchor="t" anchorCtr="0"/>
          <a:lstStyle>
            <a:lvl1pPr lvl="0" rtl="0">
              <a:spcBef>
                <a:spcPts val="600"/>
              </a:spcBef>
              <a:buClr>
                <a:srgbClr val="FFCD00"/>
              </a:buClr>
              <a:buSzPct val="100000"/>
              <a:buFont typeface="Quattrocento Sans"/>
              <a:buChar char="◉"/>
              <a:defRPr sz="2400">
                <a:latin typeface="Quattrocento Sans"/>
                <a:ea typeface="Quattrocento Sans"/>
                <a:cs typeface="Quattrocento Sans"/>
                <a:sym typeface="Quattrocento Sans"/>
              </a:defRPr>
            </a:lvl1pPr>
            <a:lvl2pPr lvl="1" rtl="0">
              <a:spcBef>
                <a:spcPts val="480"/>
              </a:spcBef>
              <a:buClr>
                <a:srgbClr val="FFCD00"/>
              </a:buClr>
              <a:buSzPct val="100000"/>
              <a:buFont typeface="Quattrocento Sans"/>
              <a:defRPr sz="2000">
                <a:latin typeface="Quattrocento Sans"/>
                <a:ea typeface="Quattrocento Sans"/>
                <a:cs typeface="Quattrocento Sans"/>
                <a:sym typeface="Quattrocento Sans"/>
              </a:defRPr>
            </a:lvl2pPr>
            <a:lvl3pPr lvl="2" rtl="0">
              <a:spcBef>
                <a:spcPts val="480"/>
              </a:spcBef>
              <a:buClr>
                <a:srgbClr val="FFCD00"/>
              </a:buClr>
              <a:buSzPct val="100000"/>
              <a:buFont typeface="Quattrocento Sans"/>
              <a:defRPr sz="2000">
                <a:latin typeface="Quattrocento Sans"/>
                <a:ea typeface="Quattrocento Sans"/>
                <a:cs typeface="Quattrocento Sans"/>
                <a:sym typeface="Quattrocento Sans"/>
              </a:defRPr>
            </a:lvl3pPr>
            <a:lvl4pPr lvl="3" rtl="0">
              <a:spcBef>
                <a:spcPts val="360"/>
              </a:spcBef>
              <a:buClr>
                <a:srgbClr val="FFCD00"/>
              </a:buClr>
              <a:buSzPct val="100000"/>
              <a:buFont typeface="Quattrocento Sans"/>
              <a:defRPr sz="1800">
                <a:latin typeface="Quattrocento Sans"/>
                <a:ea typeface="Quattrocento Sans"/>
                <a:cs typeface="Quattrocento Sans"/>
                <a:sym typeface="Quattrocento Sans"/>
              </a:defRPr>
            </a:lvl4pPr>
            <a:lvl5pPr lvl="4" rtl="0">
              <a:spcBef>
                <a:spcPts val="360"/>
              </a:spcBef>
              <a:buClr>
                <a:srgbClr val="FFCD00"/>
              </a:buClr>
              <a:buSzPct val="100000"/>
              <a:buFont typeface="Quattrocento Sans"/>
              <a:defRPr sz="1800">
                <a:latin typeface="Quattrocento Sans"/>
                <a:ea typeface="Quattrocento Sans"/>
                <a:cs typeface="Quattrocento Sans"/>
                <a:sym typeface="Quattrocento Sans"/>
              </a:defRPr>
            </a:lvl5pPr>
            <a:lvl6pPr lvl="5" rtl="0">
              <a:spcBef>
                <a:spcPts val="360"/>
              </a:spcBef>
              <a:buClr>
                <a:srgbClr val="FFCD00"/>
              </a:buClr>
              <a:buSzPct val="100000"/>
              <a:buFont typeface="Quattrocento Sans"/>
              <a:defRPr sz="1800">
                <a:latin typeface="Quattrocento Sans"/>
                <a:ea typeface="Quattrocento Sans"/>
                <a:cs typeface="Quattrocento Sans"/>
                <a:sym typeface="Quattrocento Sans"/>
              </a:defRPr>
            </a:lvl6pPr>
            <a:lvl7pPr lvl="6" rtl="0">
              <a:spcBef>
                <a:spcPts val="360"/>
              </a:spcBef>
              <a:buClr>
                <a:srgbClr val="FFCD00"/>
              </a:buClr>
              <a:buSzPct val="100000"/>
              <a:buFont typeface="Quattrocento Sans"/>
              <a:defRPr sz="1800">
                <a:latin typeface="Quattrocento Sans"/>
                <a:ea typeface="Quattrocento Sans"/>
                <a:cs typeface="Quattrocento Sans"/>
                <a:sym typeface="Quattrocento Sans"/>
              </a:defRPr>
            </a:lvl7pPr>
            <a:lvl8pPr lvl="7" rtl="0">
              <a:spcBef>
                <a:spcPts val="360"/>
              </a:spcBef>
              <a:buClr>
                <a:srgbClr val="FFCD00"/>
              </a:buClr>
              <a:buSzPct val="100000"/>
              <a:buFont typeface="Quattrocento Sans"/>
              <a:defRPr sz="1800">
                <a:latin typeface="Quattrocento Sans"/>
                <a:ea typeface="Quattrocento Sans"/>
                <a:cs typeface="Quattrocento Sans"/>
                <a:sym typeface="Quattrocento Sans"/>
              </a:defRPr>
            </a:lvl8pPr>
            <a:lvl9pPr lvl="8" rtl="0">
              <a:spcBef>
                <a:spcPts val="360"/>
              </a:spcBef>
              <a:buClr>
                <a:srgbClr val="FFCD00"/>
              </a:buClr>
              <a:buSzPct val="100000"/>
              <a:buFont typeface="Quattrocento Sans"/>
              <a:defRPr sz="1800">
                <a:latin typeface="Quattrocento Sans"/>
                <a:ea typeface="Quattrocento Sans"/>
                <a:cs typeface="Quattrocento Sans"/>
                <a:sym typeface="Quattrocento Sans"/>
              </a:defRPr>
            </a:lvl9pPr>
          </a:lstStyle>
          <a:p>
            <a:endParaRPr/>
          </a:p>
        </p:txBody>
      </p:sp>
      <p:cxnSp>
        <p:nvCxnSpPr>
          <p:cNvPr id="28" name="Shape 28"/>
          <p:cNvCxnSpPr/>
          <p:nvPr/>
        </p:nvCxnSpPr>
        <p:spPr>
          <a:xfrm>
            <a:off x="5265650" y="1131725"/>
            <a:ext cx="3878399" cy="0"/>
          </a:xfrm>
          <a:prstGeom prst="straightConnector1">
            <a:avLst/>
          </a:prstGeom>
          <a:noFill/>
          <a:ln w="9525" cap="flat" cmpd="sng">
            <a:solidFill>
              <a:srgbClr val="CCCCCC"/>
            </a:solidFill>
            <a:prstDash val="solid"/>
            <a:round/>
            <a:headEnd type="none" w="lg" len="lg"/>
            <a:tailEnd type="none" w="lg" len="lg"/>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1381250" y="922668"/>
            <a:ext cx="3878399" cy="435599"/>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1" name="Shape 31"/>
          <p:cNvSpPr txBox="1">
            <a:spLocks noGrp="1"/>
          </p:cNvSpPr>
          <p:nvPr>
            <p:ph type="body" idx="1"/>
          </p:nvPr>
        </p:nvSpPr>
        <p:spPr>
          <a:xfrm>
            <a:off x="1381250" y="1618700"/>
            <a:ext cx="3425400" cy="3231000"/>
          </a:xfrm>
          <a:prstGeom prst="rect">
            <a:avLst/>
          </a:prstGeom>
        </p:spPr>
        <p:txBody>
          <a:bodyPr lIns="91425" tIns="91425" rIns="91425" bIns="91425" anchor="t" anchorCtr="0"/>
          <a:lstStyle>
            <a:lvl1pPr lvl="0">
              <a:spcBef>
                <a:spcPts val="0"/>
              </a:spcBef>
              <a:buSzPct val="100000"/>
              <a:defRPr sz="2000"/>
            </a:lvl1pPr>
            <a:lvl2pPr lvl="1">
              <a:spcBef>
                <a:spcPts val="0"/>
              </a:spcBef>
              <a:defRPr/>
            </a:lvl2pPr>
            <a:lvl3pPr lvl="2">
              <a:spcBef>
                <a:spcPts val="0"/>
              </a:spcBef>
              <a:defRPr/>
            </a:lvl3pPr>
            <a:lvl4pPr lvl="3">
              <a:spcBef>
                <a:spcPts val="0"/>
              </a:spcBef>
              <a:buSzPct val="100000"/>
              <a:defRPr sz="2000"/>
            </a:lvl4pPr>
            <a:lvl5pPr lvl="4">
              <a:spcBef>
                <a:spcPts val="0"/>
              </a:spcBef>
              <a:buSzPct val="100000"/>
              <a:defRPr sz="2000"/>
            </a:lvl5pPr>
            <a:lvl6pPr lvl="5">
              <a:spcBef>
                <a:spcPts val="0"/>
              </a:spcBef>
              <a:buSzPct val="100000"/>
              <a:defRPr sz="2000"/>
            </a:lvl6pPr>
            <a:lvl7pPr lvl="6">
              <a:spcBef>
                <a:spcPts val="0"/>
              </a:spcBef>
              <a:buSzPct val="100000"/>
              <a:defRPr sz="2000"/>
            </a:lvl7pPr>
            <a:lvl8pPr lvl="7">
              <a:spcBef>
                <a:spcPts val="0"/>
              </a:spcBef>
              <a:buSzPct val="100000"/>
              <a:defRPr sz="2000"/>
            </a:lvl8pPr>
            <a:lvl9pPr lvl="8">
              <a:spcBef>
                <a:spcPts val="0"/>
              </a:spcBef>
              <a:buSzPct val="100000"/>
              <a:defRPr sz="2000"/>
            </a:lvl9pPr>
          </a:lstStyle>
          <a:p>
            <a:endParaRPr/>
          </a:p>
        </p:txBody>
      </p:sp>
      <p:sp>
        <p:nvSpPr>
          <p:cNvPr id="32" name="Shape 32"/>
          <p:cNvSpPr txBox="1">
            <a:spLocks noGrp="1"/>
          </p:cNvSpPr>
          <p:nvPr>
            <p:ph type="body" idx="2"/>
          </p:nvPr>
        </p:nvSpPr>
        <p:spPr>
          <a:xfrm>
            <a:off x="5012916" y="1618700"/>
            <a:ext cx="3425400" cy="3231000"/>
          </a:xfrm>
          <a:prstGeom prst="rect">
            <a:avLst/>
          </a:prstGeom>
        </p:spPr>
        <p:txBody>
          <a:bodyPr lIns="91425" tIns="91425" rIns="91425" bIns="91425" anchor="t" anchorCtr="0"/>
          <a:lstStyle>
            <a:lvl1pPr lvl="0">
              <a:spcBef>
                <a:spcPts val="0"/>
              </a:spcBef>
              <a:buSzPct val="100000"/>
              <a:defRPr sz="2000"/>
            </a:lvl1pPr>
            <a:lvl2pPr lvl="1">
              <a:spcBef>
                <a:spcPts val="0"/>
              </a:spcBef>
              <a:defRPr/>
            </a:lvl2pPr>
            <a:lvl3pPr lvl="2">
              <a:spcBef>
                <a:spcPts val="0"/>
              </a:spcBef>
              <a:defRPr/>
            </a:lvl3pPr>
            <a:lvl4pPr lvl="3">
              <a:spcBef>
                <a:spcPts val="0"/>
              </a:spcBef>
              <a:buSzPct val="100000"/>
              <a:defRPr sz="2000"/>
            </a:lvl4pPr>
            <a:lvl5pPr lvl="4">
              <a:spcBef>
                <a:spcPts val="0"/>
              </a:spcBef>
              <a:buSzPct val="100000"/>
              <a:defRPr sz="2000"/>
            </a:lvl5pPr>
            <a:lvl6pPr lvl="5">
              <a:spcBef>
                <a:spcPts val="0"/>
              </a:spcBef>
              <a:buSzPct val="100000"/>
              <a:defRPr sz="2000"/>
            </a:lvl6pPr>
            <a:lvl7pPr lvl="6">
              <a:spcBef>
                <a:spcPts val="0"/>
              </a:spcBef>
              <a:buSzPct val="100000"/>
              <a:defRPr sz="2000"/>
            </a:lvl7pPr>
            <a:lvl8pPr lvl="7">
              <a:spcBef>
                <a:spcPts val="0"/>
              </a:spcBef>
              <a:buSzPct val="100000"/>
              <a:defRPr sz="2000"/>
            </a:lvl8pPr>
            <a:lvl9pPr lvl="8">
              <a:spcBef>
                <a:spcPts val="0"/>
              </a:spcBef>
              <a:buSzPct val="100000"/>
              <a:defRPr sz="2000"/>
            </a:lvl9pPr>
          </a:lstStyle>
          <a:p>
            <a:endParaRPr/>
          </a:p>
        </p:txBody>
      </p:sp>
      <p:cxnSp>
        <p:nvCxnSpPr>
          <p:cNvPr id="33" name="Shape 33"/>
          <p:cNvCxnSpPr/>
          <p:nvPr/>
        </p:nvCxnSpPr>
        <p:spPr>
          <a:xfrm>
            <a:off x="0" y="1131725"/>
            <a:ext cx="1375800" cy="0"/>
          </a:xfrm>
          <a:prstGeom prst="straightConnector1">
            <a:avLst/>
          </a:prstGeom>
          <a:noFill/>
          <a:ln w="9525" cap="flat" cmpd="sng">
            <a:solidFill>
              <a:srgbClr val="CCCCCC"/>
            </a:solidFill>
            <a:prstDash val="solid"/>
            <a:round/>
            <a:headEnd type="none" w="lg" len="lg"/>
            <a:tailEnd type="none" w="lg" len="lg"/>
          </a:ln>
        </p:spPr>
      </p:cxnSp>
      <p:sp>
        <p:nvSpPr>
          <p:cNvPr id="34" name="Shape 34"/>
          <p:cNvSpPr/>
          <p:nvPr/>
        </p:nvSpPr>
        <p:spPr>
          <a:xfrm>
            <a:off x="817475" y="928766"/>
            <a:ext cx="405899" cy="405899"/>
          </a:xfrm>
          <a:prstGeom prst="ellipse">
            <a:avLst/>
          </a:prstGeom>
          <a:solidFill>
            <a:srgbClr val="FFCD00"/>
          </a:solidFill>
          <a:ln>
            <a:noFill/>
          </a:ln>
        </p:spPr>
        <p:txBody>
          <a:bodyPr lIns="91425" tIns="91425" rIns="91425" bIns="91425" anchor="ctr" anchorCtr="0">
            <a:noAutofit/>
          </a:bodyPr>
          <a:lstStyle/>
          <a:p>
            <a:pPr lvl="0" rtl="0">
              <a:spcBef>
                <a:spcPts val="0"/>
              </a:spcBef>
              <a:buNone/>
            </a:pPr>
            <a:endParaRPr/>
          </a:p>
        </p:txBody>
      </p:sp>
      <p:cxnSp>
        <p:nvCxnSpPr>
          <p:cNvPr id="35" name="Shape 35"/>
          <p:cNvCxnSpPr/>
          <p:nvPr/>
        </p:nvCxnSpPr>
        <p:spPr>
          <a:xfrm>
            <a:off x="5265650" y="1131725"/>
            <a:ext cx="3878399" cy="0"/>
          </a:xfrm>
          <a:prstGeom prst="straightConnector1">
            <a:avLst/>
          </a:prstGeom>
          <a:noFill/>
          <a:ln w="9525" cap="flat" cmpd="sng">
            <a:solidFill>
              <a:srgbClr val="CCCCCC"/>
            </a:solidFill>
            <a:prstDash val="solid"/>
            <a:round/>
            <a:headEnd type="none" w="lg" len="lg"/>
            <a:tailEnd type="none" w="lg" len="lg"/>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cxnSp>
        <p:nvCxnSpPr>
          <p:cNvPr id="54" name="Shape 54"/>
          <p:cNvCxnSpPr/>
          <p:nvPr/>
        </p:nvCxnSpPr>
        <p:spPr>
          <a:xfrm>
            <a:off x="-6025" y="4513728"/>
            <a:ext cx="9161999" cy="0"/>
          </a:xfrm>
          <a:prstGeom prst="straightConnector1">
            <a:avLst/>
          </a:prstGeom>
          <a:noFill/>
          <a:ln w="9525" cap="flat" cmpd="sng">
            <a:solidFill>
              <a:srgbClr val="CCCCCC"/>
            </a:solidFill>
            <a:prstDash val="solid"/>
            <a:round/>
            <a:headEnd type="none" w="lg" len="lg"/>
            <a:tailEnd type="none" w="lg" len="lg"/>
          </a:ln>
        </p:spPr>
      </p:cxnSp>
      <p:sp>
        <p:nvSpPr>
          <p:cNvPr id="55" name="Shape 55"/>
          <p:cNvSpPr/>
          <p:nvPr/>
        </p:nvSpPr>
        <p:spPr>
          <a:xfrm>
            <a:off x="4293700" y="4235405"/>
            <a:ext cx="556499" cy="556499"/>
          </a:xfrm>
          <a:prstGeom prst="ellipse">
            <a:avLst/>
          </a:prstGeom>
          <a:solidFill>
            <a:srgbClr val="FFCD00"/>
          </a:solidFill>
          <a:ln>
            <a:noFill/>
          </a:ln>
        </p:spPr>
        <p:txBody>
          <a:bodyPr lIns="91425" tIns="91425" rIns="91425" bIns="91425" anchor="ctr" anchorCtr="0">
            <a:noAutofit/>
          </a:bodyPr>
          <a:lstStyle/>
          <a:p>
            <a:pPr lvl="0" rtl="0">
              <a:spcBef>
                <a:spcPts val="0"/>
              </a:spcBef>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ompletely blank">
    <p:spTree>
      <p:nvGrpSpPr>
        <p:cNvPr id="1" name="Shape 5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body" idx="1"/>
          </p:nvPr>
        </p:nvSpPr>
        <p:spPr>
          <a:xfrm>
            <a:off x="1381250" y="1616470"/>
            <a:ext cx="6809700" cy="3112200"/>
          </a:xfrm>
          <a:prstGeom prst="rect">
            <a:avLst/>
          </a:prstGeom>
          <a:noFill/>
          <a:ln>
            <a:noFill/>
          </a:ln>
        </p:spPr>
        <p:txBody>
          <a:bodyPr lIns="91425" tIns="91425" rIns="91425" bIns="91425" anchor="t" anchorCtr="0"/>
          <a:lstStyle>
            <a:lvl1pPr lvl="0">
              <a:spcBef>
                <a:spcPts val="600"/>
              </a:spcBef>
              <a:buClr>
                <a:srgbClr val="FFCD00"/>
              </a:buClr>
              <a:buSzPct val="100000"/>
              <a:buFont typeface="Quattrocento Sans"/>
              <a:buChar char="◉"/>
              <a:defRPr sz="2400">
                <a:latin typeface="Quattrocento Sans"/>
                <a:ea typeface="Quattrocento Sans"/>
                <a:cs typeface="Quattrocento Sans"/>
                <a:sym typeface="Quattrocento Sans"/>
              </a:defRPr>
            </a:lvl1pPr>
            <a:lvl2pPr lvl="1">
              <a:spcBef>
                <a:spcPts val="480"/>
              </a:spcBef>
              <a:buClr>
                <a:srgbClr val="FFCD00"/>
              </a:buClr>
              <a:buSzPct val="100000"/>
              <a:buFont typeface="Quattrocento Sans"/>
              <a:defRPr sz="2000">
                <a:latin typeface="Quattrocento Sans"/>
                <a:ea typeface="Quattrocento Sans"/>
                <a:cs typeface="Quattrocento Sans"/>
                <a:sym typeface="Quattrocento Sans"/>
              </a:defRPr>
            </a:lvl2pPr>
            <a:lvl3pPr lvl="2">
              <a:spcBef>
                <a:spcPts val="480"/>
              </a:spcBef>
              <a:buClr>
                <a:srgbClr val="FFCD00"/>
              </a:buClr>
              <a:buSzPct val="100000"/>
              <a:buFont typeface="Quattrocento Sans"/>
              <a:defRPr sz="2000">
                <a:latin typeface="Quattrocento Sans"/>
                <a:ea typeface="Quattrocento Sans"/>
                <a:cs typeface="Quattrocento Sans"/>
                <a:sym typeface="Quattrocento Sans"/>
              </a:defRPr>
            </a:lvl3pPr>
            <a:lvl4pPr lvl="3">
              <a:spcBef>
                <a:spcPts val="360"/>
              </a:spcBef>
              <a:buClr>
                <a:srgbClr val="FFCD00"/>
              </a:buClr>
              <a:buSzPct val="100000"/>
              <a:buFont typeface="Quattrocento Sans"/>
              <a:defRPr sz="1800">
                <a:latin typeface="Quattrocento Sans"/>
                <a:ea typeface="Quattrocento Sans"/>
                <a:cs typeface="Quattrocento Sans"/>
                <a:sym typeface="Quattrocento Sans"/>
              </a:defRPr>
            </a:lvl4pPr>
            <a:lvl5pPr lvl="4">
              <a:spcBef>
                <a:spcPts val="360"/>
              </a:spcBef>
              <a:buClr>
                <a:srgbClr val="FFCD00"/>
              </a:buClr>
              <a:buSzPct val="100000"/>
              <a:buFont typeface="Quattrocento Sans"/>
              <a:defRPr sz="1800">
                <a:latin typeface="Quattrocento Sans"/>
                <a:ea typeface="Quattrocento Sans"/>
                <a:cs typeface="Quattrocento Sans"/>
                <a:sym typeface="Quattrocento Sans"/>
              </a:defRPr>
            </a:lvl5pPr>
            <a:lvl6pPr lvl="5">
              <a:spcBef>
                <a:spcPts val="360"/>
              </a:spcBef>
              <a:buClr>
                <a:srgbClr val="FFCD00"/>
              </a:buClr>
              <a:buSzPct val="100000"/>
              <a:buFont typeface="Quattrocento Sans"/>
              <a:defRPr sz="1800">
                <a:latin typeface="Quattrocento Sans"/>
                <a:ea typeface="Quattrocento Sans"/>
                <a:cs typeface="Quattrocento Sans"/>
                <a:sym typeface="Quattrocento Sans"/>
              </a:defRPr>
            </a:lvl6pPr>
            <a:lvl7pPr lvl="6">
              <a:spcBef>
                <a:spcPts val="360"/>
              </a:spcBef>
              <a:buClr>
                <a:srgbClr val="FFCD00"/>
              </a:buClr>
              <a:buSzPct val="100000"/>
              <a:buFont typeface="Quattrocento Sans"/>
              <a:defRPr sz="1800">
                <a:latin typeface="Quattrocento Sans"/>
                <a:ea typeface="Quattrocento Sans"/>
                <a:cs typeface="Quattrocento Sans"/>
                <a:sym typeface="Quattrocento Sans"/>
              </a:defRPr>
            </a:lvl7pPr>
            <a:lvl8pPr lvl="7">
              <a:spcBef>
                <a:spcPts val="360"/>
              </a:spcBef>
              <a:buClr>
                <a:srgbClr val="FFCD00"/>
              </a:buClr>
              <a:buSzPct val="100000"/>
              <a:buFont typeface="Quattrocento Sans"/>
              <a:defRPr sz="1800">
                <a:latin typeface="Quattrocento Sans"/>
                <a:ea typeface="Quattrocento Sans"/>
                <a:cs typeface="Quattrocento Sans"/>
                <a:sym typeface="Quattrocento Sans"/>
              </a:defRPr>
            </a:lvl8pPr>
            <a:lvl9pPr lvl="8">
              <a:spcBef>
                <a:spcPts val="360"/>
              </a:spcBef>
              <a:buClr>
                <a:srgbClr val="FFCD00"/>
              </a:buClr>
              <a:buSzPct val="100000"/>
              <a:buFont typeface="Quattrocento Sans"/>
              <a:defRPr sz="1800">
                <a:latin typeface="Quattrocento Sans"/>
                <a:ea typeface="Quattrocento Sans"/>
                <a:cs typeface="Quattrocento Sans"/>
                <a:sym typeface="Quattrocento Sans"/>
              </a:defRPr>
            </a:lvl9pPr>
          </a:lstStyle>
          <a:p>
            <a:endParaRPr/>
          </a:p>
        </p:txBody>
      </p:sp>
      <p:sp>
        <p:nvSpPr>
          <p:cNvPr id="7" name="Shape 7"/>
          <p:cNvSpPr txBox="1">
            <a:spLocks noGrp="1"/>
          </p:cNvSpPr>
          <p:nvPr>
            <p:ph type="title"/>
          </p:nvPr>
        </p:nvSpPr>
        <p:spPr>
          <a:xfrm>
            <a:off x="1381250" y="937116"/>
            <a:ext cx="6809700" cy="435599"/>
          </a:xfrm>
          <a:prstGeom prst="rect">
            <a:avLst/>
          </a:prstGeom>
          <a:noFill/>
          <a:ln>
            <a:noFill/>
          </a:ln>
        </p:spPr>
        <p:txBody>
          <a:bodyPr lIns="91425" tIns="91425" rIns="91425" bIns="91425" anchor="ctr" anchorCtr="0"/>
          <a:lstStyle>
            <a:lvl1pPr lvl="0">
              <a:spcBef>
                <a:spcPts val="0"/>
              </a:spcBef>
              <a:buSzPct val="100000"/>
              <a:buFont typeface="Lora"/>
              <a:buNone/>
              <a:defRPr sz="2000" b="1">
                <a:latin typeface="Lora"/>
                <a:ea typeface="Lora"/>
                <a:cs typeface="Lora"/>
                <a:sym typeface="Lora"/>
              </a:defRPr>
            </a:lvl1pPr>
            <a:lvl2pPr lvl="1">
              <a:spcBef>
                <a:spcPts val="0"/>
              </a:spcBef>
              <a:buSzPct val="100000"/>
              <a:buFont typeface="Lora"/>
              <a:buNone/>
              <a:defRPr sz="2000" b="1">
                <a:latin typeface="Lora"/>
                <a:ea typeface="Lora"/>
                <a:cs typeface="Lora"/>
                <a:sym typeface="Lora"/>
              </a:defRPr>
            </a:lvl2pPr>
            <a:lvl3pPr lvl="2">
              <a:spcBef>
                <a:spcPts val="0"/>
              </a:spcBef>
              <a:buSzPct val="100000"/>
              <a:buFont typeface="Lora"/>
              <a:buNone/>
              <a:defRPr sz="2000" b="1">
                <a:latin typeface="Lora"/>
                <a:ea typeface="Lora"/>
                <a:cs typeface="Lora"/>
                <a:sym typeface="Lora"/>
              </a:defRPr>
            </a:lvl3pPr>
            <a:lvl4pPr lvl="3">
              <a:spcBef>
                <a:spcPts val="0"/>
              </a:spcBef>
              <a:buSzPct val="100000"/>
              <a:buFont typeface="Lora"/>
              <a:buNone/>
              <a:defRPr sz="2000" b="1">
                <a:latin typeface="Lora"/>
                <a:ea typeface="Lora"/>
                <a:cs typeface="Lora"/>
                <a:sym typeface="Lora"/>
              </a:defRPr>
            </a:lvl4pPr>
            <a:lvl5pPr lvl="4">
              <a:spcBef>
                <a:spcPts val="0"/>
              </a:spcBef>
              <a:buSzPct val="100000"/>
              <a:buFont typeface="Lora"/>
              <a:buNone/>
              <a:defRPr sz="2000" b="1">
                <a:latin typeface="Lora"/>
                <a:ea typeface="Lora"/>
                <a:cs typeface="Lora"/>
                <a:sym typeface="Lora"/>
              </a:defRPr>
            </a:lvl5pPr>
            <a:lvl6pPr lvl="5">
              <a:spcBef>
                <a:spcPts val="0"/>
              </a:spcBef>
              <a:buSzPct val="100000"/>
              <a:buFont typeface="Lora"/>
              <a:buNone/>
              <a:defRPr sz="2000" b="1">
                <a:latin typeface="Lora"/>
                <a:ea typeface="Lora"/>
                <a:cs typeface="Lora"/>
                <a:sym typeface="Lora"/>
              </a:defRPr>
            </a:lvl6pPr>
            <a:lvl7pPr lvl="6">
              <a:spcBef>
                <a:spcPts val="0"/>
              </a:spcBef>
              <a:buSzPct val="100000"/>
              <a:buFont typeface="Lora"/>
              <a:buNone/>
              <a:defRPr sz="2000" b="1">
                <a:latin typeface="Lora"/>
                <a:ea typeface="Lora"/>
                <a:cs typeface="Lora"/>
                <a:sym typeface="Lora"/>
              </a:defRPr>
            </a:lvl7pPr>
            <a:lvl8pPr lvl="7">
              <a:spcBef>
                <a:spcPts val="0"/>
              </a:spcBef>
              <a:buSzPct val="100000"/>
              <a:buFont typeface="Lora"/>
              <a:buNone/>
              <a:defRPr sz="2000" b="1">
                <a:latin typeface="Lora"/>
                <a:ea typeface="Lora"/>
                <a:cs typeface="Lora"/>
                <a:sym typeface="Lora"/>
              </a:defRPr>
            </a:lvl8pPr>
            <a:lvl9pPr lvl="8">
              <a:spcBef>
                <a:spcPts val="0"/>
              </a:spcBef>
              <a:buSzPct val="100000"/>
              <a:buFont typeface="Lora"/>
              <a:buNone/>
              <a:defRPr sz="2000" b="1">
                <a:latin typeface="Lora"/>
                <a:ea typeface="Lora"/>
                <a:cs typeface="Lora"/>
                <a:sym typeface="Lor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6" r:id="rId5"/>
    <p:sldLayoutId id="2147483657"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tiff"/></Relationships>
</file>

<file path=ppt/slides/_rels/slide21.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5" Type="http://schemas.openxmlformats.org/officeDocument/2006/relationships/image" Target="../media/image14.tiff"/><Relationship Id="rId6" Type="http://schemas.openxmlformats.org/officeDocument/2006/relationships/image" Target="../media/image15.tiff"/><Relationship Id="rId7" Type="http://schemas.openxmlformats.org/officeDocument/2006/relationships/image" Target="../media/image16.tiff"/><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ctrTitle"/>
          </p:nvPr>
        </p:nvSpPr>
        <p:spPr>
          <a:xfrm>
            <a:off x="996630" y="2003888"/>
            <a:ext cx="5040755" cy="1159799"/>
          </a:xfrm>
          <a:prstGeom prst="rect">
            <a:avLst/>
          </a:prstGeom>
        </p:spPr>
        <p:txBody>
          <a:bodyPr lIns="91425" tIns="91425" rIns="91425" bIns="91425" anchor="b" anchorCtr="0">
            <a:noAutofit/>
          </a:bodyPr>
          <a:lstStyle/>
          <a:p>
            <a:pPr lvl="0"/>
            <a:r>
              <a:rPr lang="en-US" altLang="zh-CN" sz="2800" dirty="0"/>
              <a:t>Sentiment</a:t>
            </a:r>
            <a:r>
              <a:rPr lang="zh-CN" altLang="en-US" sz="2800" dirty="0"/>
              <a:t> </a:t>
            </a:r>
            <a:r>
              <a:rPr lang="en-US" altLang="zh-CN" sz="2800" dirty="0" smtClean="0"/>
              <a:t>Classification</a:t>
            </a:r>
            <a:r>
              <a:rPr lang="zh-CN" altLang="en-US" sz="2800" dirty="0" smtClean="0"/>
              <a:t> </a:t>
            </a:r>
            <a:r>
              <a:rPr lang="en-US" altLang="zh-CN" sz="2800" dirty="0" smtClean="0"/>
              <a:t>for</a:t>
            </a:r>
            <a:r>
              <a:rPr lang="zh-CN" altLang="en-US" sz="2800" dirty="0" smtClean="0"/>
              <a:t> </a:t>
            </a:r>
            <a:r>
              <a:rPr lang="en-US" altLang="zh-CN" sz="2800" dirty="0" smtClean="0">
                <a:highlight>
                  <a:srgbClr val="FFCD00"/>
                </a:highlight>
              </a:rPr>
              <a:t>Amazon</a:t>
            </a:r>
            <a:r>
              <a:rPr lang="zh-CN" altLang="en-US" sz="2800" dirty="0" smtClean="0">
                <a:highlight>
                  <a:srgbClr val="FFCD00"/>
                </a:highlight>
              </a:rPr>
              <a:t> </a:t>
            </a:r>
            <a:r>
              <a:rPr lang="en-US" altLang="zh-CN" sz="2800" dirty="0" smtClean="0">
                <a:highlight>
                  <a:srgbClr val="FFCD00"/>
                </a:highlight>
              </a:rPr>
              <a:t>Review</a:t>
            </a:r>
            <a:r>
              <a:rPr lang="zh-CN" altLang="en-US" sz="2800" dirty="0" smtClean="0"/>
              <a:t> </a:t>
            </a:r>
            <a:r>
              <a:rPr lang="en-US" altLang="zh-CN" sz="2800" dirty="0" smtClean="0"/>
              <a:t>with</a:t>
            </a:r>
            <a:r>
              <a:rPr lang="zh-CN" altLang="en-US" sz="2800" dirty="0" smtClean="0"/>
              <a:t> </a:t>
            </a:r>
            <a:r>
              <a:rPr lang="en-US" altLang="zh-CN" sz="2800" dirty="0" smtClean="0">
                <a:highlight>
                  <a:srgbClr val="FFCD00"/>
                </a:highlight>
              </a:rPr>
              <a:t>LSTM</a:t>
            </a:r>
            <a:endParaRPr lang="en" sz="2800" dirty="0"/>
          </a:p>
        </p:txBody>
      </p:sp>
      <p:grpSp>
        <p:nvGrpSpPr>
          <p:cNvPr id="62" name="Shape 62"/>
          <p:cNvGrpSpPr/>
          <p:nvPr/>
        </p:nvGrpSpPr>
        <p:grpSpPr>
          <a:xfrm>
            <a:off x="1299164" y="3511423"/>
            <a:ext cx="215966" cy="342398"/>
            <a:chOff x="6718575" y="2318625"/>
            <a:chExt cx="256950" cy="407375"/>
          </a:xfrm>
        </p:grpSpPr>
        <p:sp>
          <p:nvSpPr>
            <p:cNvPr id="63" name="Shape 63"/>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4" name="Shape 64"/>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 name="Shape 65"/>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 name="Shape 66"/>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 name="Shape 67"/>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8" name="Shape 68"/>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 name="Shape 69"/>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 name="Shape 70"/>
            <p:cNvSpPr/>
            <p:nvPr/>
          </p:nvSpPr>
          <p:spPr>
            <a:xfrm>
              <a:off x="6795900" y="2628550"/>
              <a:ext cx="102300" cy="25"/>
            </a:xfrm>
            <a:custGeom>
              <a:avLst/>
              <a:gdLst/>
              <a:ahLst/>
              <a:cxnLst/>
              <a:rect l="0" t="0" r="0" b="0"/>
              <a:pathLst>
                <a:path w="4092" h="1" fill="none" extrusionOk="0">
                  <a:moveTo>
                    <a:pt x="0" y="1"/>
                  </a:moveTo>
                  <a:lnTo>
                    <a:pt x="4092" y="1"/>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13" name="Shape 61"/>
          <p:cNvSpPr txBox="1">
            <a:spLocks/>
          </p:cNvSpPr>
          <p:nvPr/>
        </p:nvSpPr>
        <p:spPr>
          <a:xfrm>
            <a:off x="1663138" y="4007403"/>
            <a:ext cx="6019165" cy="1373603"/>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SzPct val="100000"/>
              <a:buFont typeface="Lora"/>
              <a:buNone/>
              <a:defRPr sz="3600" b="1" i="0" u="none" strike="noStrike" cap="none">
                <a:solidFill>
                  <a:srgbClr val="000000"/>
                </a:solidFill>
                <a:latin typeface="Lora"/>
                <a:ea typeface="Lora"/>
                <a:cs typeface="Lora"/>
                <a:sym typeface="Lora"/>
              </a:defRPr>
            </a:lvl1pPr>
            <a:lvl2pPr lvl="1">
              <a:spcBef>
                <a:spcPts val="0"/>
              </a:spcBef>
              <a:buSzPct val="100000"/>
              <a:buFont typeface="Lora"/>
              <a:buNone/>
              <a:defRPr sz="3600" b="1">
                <a:latin typeface="Lora"/>
                <a:ea typeface="Lora"/>
                <a:cs typeface="Lora"/>
                <a:sym typeface="Lora"/>
              </a:defRPr>
            </a:lvl2pPr>
            <a:lvl3pPr lvl="2">
              <a:spcBef>
                <a:spcPts val="0"/>
              </a:spcBef>
              <a:buSzPct val="100000"/>
              <a:buFont typeface="Lora"/>
              <a:buNone/>
              <a:defRPr sz="3600" b="1">
                <a:latin typeface="Lora"/>
                <a:ea typeface="Lora"/>
                <a:cs typeface="Lora"/>
                <a:sym typeface="Lora"/>
              </a:defRPr>
            </a:lvl3pPr>
            <a:lvl4pPr lvl="3">
              <a:spcBef>
                <a:spcPts val="0"/>
              </a:spcBef>
              <a:buSzPct val="100000"/>
              <a:buFont typeface="Lora"/>
              <a:buNone/>
              <a:defRPr sz="3600" b="1">
                <a:latin typeface="Lora"/>
                <a:ea typeface="Lora"/>
                <a:cs typeface="Lora"/>
                <a:sym typeface="Lora"/>
              </a:defRPr>
            </a:lvl4pPr>
            <a:lvl5pPr lvl="4">
              <a:spcBef>
                <a:spcPts val="0"/>
              </a:spcBef>
              <a:buSzPct val="100000"/>
              <a:buFont typeface="Lora"/>
              <a:buNone/>
              <a:defRPr sz="3600" b="1">
                <a:latin typeface="Lora"/>
                <a:ea typeface="Lora"/>
                <a:cs typeface="Lora"/>
                <a:sym typeface="Lora"/>
              </a:defRPr>
            </a:lvl5pPr>
            <a:lvl6pPr lvl="5">
              <a:spcBef>
                <a:spcPts val="0"/>
              </a:spcBef>
              <a:buSzPct val="100000"/>
              <a:buFont typeface="Lora"/>
              <a:buNone/>
              <a:defRPr sz="3600" b="1">
                <a:latin typeface="Lora"/>
                <a:ea typeface="Lora"/>
                <a:cs typeface="Lora"/>
                <a:sym typeface="Lora"/>
              </a:defRPr>
            </a:lvl6pPr>
            <a:lvl7pPr lvl="6">
              <a:spcBef>
                <a:spcPts val="0"/>
              </a:spcBef>
              <a:buSzPct val="100000"/>
              <a:buFont typeface="Lora"/>
              <a:buNone/>
              <a:defRPr sz="3600" b="1">
                <a:latin typeface="Lora"/>
                <a:ea typeface="Lora"/>
                <a:cs typeface="Lora"/>
                <a:sym typeface="Lora"/>
              </a:defRPr>
            </a:lvl7pPr>
            <a:lvl8pPr lvl="7">
              <a:spcBef>
                <a:spcPts val="0"/>
              </a:spcBef>
              <a:buSzPct val="100000"/>
              <a:buFont typeface="Lora"/>
              <a:buNone/>
              <a:defRPr sz="3600" b="1">
                <a:latin typeface="Lora"/>
                <a:ea typeface="Lora"/>
                <a:cs typeface="Lora"/>
                <a:sym typeface="Lora"/>
              </a:defRPr>
            </a:lvl8pPr>
            <a:lvl9pPr lvl="8">
              <a:spcBef>
                <a:spcPts val="0"/>
              </a:spcBef>
              <a:buSzPct val="100000"/>
              <a:buFont typeface="Lora"/>
              <a:buNone/>
              <a:defRPr sz="3600" b="1">
                <a:latin typeface="Lora"/>
                <a:ea typeface="Lora"/>
                <a:cs typeface="Lora"/>
                <a:sym typeface="Lora"/>
              </a:defRPr>
            </a:lvl9pPr>
          </a:lstStyle>
          <a:p>
            <a:r>
              <a:rPr lang="en-US" sz="1400" dirty="0"/>
              <a:t>CS542 Machine Learning, Spring 2017</a:t>
            </a:r>
            <a:endParaRPr lang="en-US" sz="1400" b="0" dirty="0"/>
          </a:p>
          <a:p>
            <a:r>
              <a:rPr lang="en-US" sz="1400" dirty="0"/>
              <a:t>Instructor: Prof. Peter Chin</a:t>
            </a:r>
            <a:endParaRPr lang="en-US" sz="1400" b="0" dirty="0"/>
          </a:p>
          <a:p>
            <a:r>
              <a:rPr lang="en-US" sz="1400" dirty="0" smtClean="0"/>
              <a:t>Team </a:t>
            </a:r>
            <a:r>
              <a:rPr lang="en-US" sz="1400" dirty="0"/>
              <a:t>Member: Tian Zhang, </a:t>
            </a:r>
            <a:r>
              <a:rPr lang="en-US" sz="1400" dirty="0" err="1"/>
              <a:t>Junhe</a:t>
            </a:r>
            <a:r>
              <a:rPr lang="en-US" sz="1400" dirty="0"/>
              <a:t> Chen, </a:t>
            </a:r>
            <a:r>
              <a:rPr lang="en-US" sz="1400" dirty="0" err="1"/>
              <a:t>Qiwei</a:t>
            </a:r>
            <a:r>
              <a:rPr lang="en-US" sz="1400" dirty="0"/>
              <a:t> Zheng and </a:t>
            </a:r>
            <a:r>
              <a:rPr lang="en-US" sz="1400" dirty="0" err="1"/>
              <a:t>Geng</a:t>
            </a:r>
            <a:r>
              <a:rPr lang="en-US" sz="1400" dirty="0"/>
              <a:t> Lan</a:t>
            </a:r>
            <a:endParaRPr lang="en-US" sz="1400" b="0" dirty="0"/>
          </a:p>
          <a:p>
            <a:r>
              <a:rPr lang="en-US" sz="1400" dirty="0" smtClean="0"/>
              <a:t>Boston </a:t>
            </a:r>
            <a:r>
              <a:rPr lang="en-US" sz="1400" dirty="0"/>
              <a:t>University</a:t>
            </a:r>
            <a:endParaRPr lang="en-US" sz="1400" b="0" dirty="0"/>
          </a:p>
          <a:p>
            <a:r>
              <a:rPr lang="en-US" sz="1400" dirty="0"/>
              <a:t/>
            </a:r>
            <a:br>
              <a:rPr lang="en-US" sz="1400" dirty="0"/>
            </a:br>
            <a:endParaRPr lang="en-US" sz="1400" dirty="0"/>
          </a:p>
          <a:p>
            <a:endParaRPr lang="en" sz="14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ctrTitle"/>
          </p:nvPr>
        </p:nvSpPr>
        <p:spPr>
          <a:xfrm>
            <a:off x="2022225" y="1693523"/>
            <a:ext cx="3787799" cy="1159799"/>
          </a:xfrm>
          <a:prstGeom prst="rect">
            <a:avLst/>
          </a:prstGeom>
        </p:spPr>
        <p:txBody>
          <a:bodyPr lIns="91425" tIns="91425" rIns="91425" bIns="91425" anchor="b" anchorCtr="0">
            <a:noAutofit/>
          </a:bodyPr>
          <a:lstStyle/>
          <a:p>
            <a:pPr lvl="0" rtl="0">
              <a:spcBef>
                <a:spcPts val="0"/>
              </a:spcBef>
              <a:buNone/>
            </a:pPr>
            <a:r>
              <a:rPr lang="en-US" altLang="zh-CN" dirty="0" smtClean="0"/>
              <a:t>Methodology</a:t>
            </a:r>
            <a:endParaRPr lang="en" dirty="0"/>
          </a:p>
        </p:txBody>
      </p:sp>
      <p:sp>
        <p:nvSpPr>
          <p:cNvPr id="101" name="Shape 101"/>
          <p:cNvSpPr txBox="1"/>
          <p:nvPr/>
        </p:nvSpPr>
        <p:spPr>
          <a:xfrm>
            <a:off x="1133975" y="2291150"/>
            <a:ext cx="543899" cy="562199"/>
          </a:xfrm>
          <a:prstGeom prst="rect">
            <a:avLst/>
          </a:prstGeom>
          <a:noFill/>
          <a:ln>
            <a:noFill/>
          </a:ln>
        </p:spPr>
        <p:txBody>
          <a:bodyPr lIns="91425" tIns="91425" rIns="91425" bIns="91425" anchor="ctr" anchorCtr="0">
            <a:noAutofit/>
          </a:bodyPr>
          <a:lstStyle/>
          <a:p>
            <a:pPr lvl="0" algn="ctr">
              <a:spcBef>
                <a:spcPts val="0"/>
              </a:spcBef>
              <a:buNone/>
            </a:pPr>
            <a:r>
              <a:rPr lang="en-US" altLang="zh-CN" sz="2400" dirty="0">
                <a:solidFill>
                  <a:schemeClr val="dk1"/>
                </a:solidFill>
                <a:latin typeface="Lora"/>
                <a:ea typeface="Lora"/>
                <a:cs typeface="Lora"/>
                <a:sym typeface="Lora"/>
              </a:rPr>
              <a:t>2</a:t>
            </a:r>
            <a:endParaRPr lang="en" sz="2400" dirty="0">
              <a:solidFill>
                <a:schemeClr val="dk1"/>
              </a:solidFill>
              <a:latin typeface="Lora"/>
              <a:ea typeface="Lora"/>
              <a:cs typeface="Lora"/>
              <a:sym typeface="Lora"/>
            </a:endParaRPr>
          </a:p>
        </p:txBody>
      </p:sp>
      <p:sp>
        <p:nvSpPr>
          <p:cNvPr id="2" name="Subtitle 1"/>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8373391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p:nvPr/>
        </p:nvSpPr>
        <p:spPr>
          <a:xfrm>
            <a:off x="5650" y="4163500"/>
            <a:ext cx="9144000" cy="979799"/>
          </a:xfrm>
          <a:prstGeom prst="rect">
            <a:avLst/>
          </a:prstGeom>
          <a:solidFill>
            <a:srgbClr val="FFCD00"/>
          </a:solidFill>
          <a:ln>
            <a:noFill/>
          </a:ln>
        </p:spPr>
        <p:txBody>
          <a:bodyPr lIns="91425" tIns="91425" rIns="91425" bIns="91425" anchor="ctr" anchorCtr="0">
            <a:noAutofit/>
          </a:bodyPr>
          <a:lstStyle/>
          <a:p>
            <a:pPr lvl="0">
              <a:spcBef>
                <a:spcPts val="0"/>
              </a:spcBef>
              <a:buNone/>
            </a:pPr>
            <a:endParaRPr/>
          </a:p>
        </p:txBody>
      </p:sp>
      <p:sp>
        <p:nvSpPr>
          <p:cNvPr id="76" name="Shape 76"/>
          <p:cNvSpPr txBox="1">
            <a:spLocks noGrp="1"/>
          </p:cNvSpPr>
          <p:nvPr>
            <p:ph type="title"/>
          </p:nvPr>
        </p:nvSpPr>
        <p:spPr>
          <a:xfrm>
            <a:off x="1381250" y="922668"/>
            <a:ext cx="3878399" cy="435599"/>
          </a:xfrm>
          <a:prstGeom prst="rect">
            <a:avLst/>
          </a:prstGeom>
        </p:spPr>
        <p:txBody>
          <a:bodyPr lIns="91425" tIns="91425" rIns="91425" bIns="91425" anchor="ctr" anchorCtr="0">
            <a:noAutofit/>
          </a:bodyPr>
          <a:lstStyle/>
          <a:p>
            <a:pPr lvl="0" rtl="0">
              <a:spcBef>
                <a:spcPts val="0"/>
              </a:spcBef>
              <a:buNone/>
            </a:pPr>
            <a:r>
              <a:rPr lang="en-US" altLang="zh-CN" dirty="0" smtClean="0"/>
              <a:t>Methodology</a:t>
            </a:r>
            <a:endParaRPr lang="en" dirty="0"/>
          </a:p>
        </p:txBody>
      </p:sp>
      <p:grpSp>
        <p:nvGrpSpPr>
          <p:cNvPr id="77" name="Shape 77"/>
          <p:cNvGrpSpPr/>
          <p:nvPr/>
        </p:nvGrpSpPr>
        <p:grpSpPr>
          <a:xfrm>
            <a:off x="916458" y="1019750"/>
            <a:ext cx="214624" cy="214624"/>
            <a:chOff x="2594050" y="1631825"/>
            <a:chExt cx="439625" cy="439625"/>
          </a:xfrm>
        </p:grpSpPr>
        <p:sp>
          <p:nvSpPr>
            <p:cNvPr id="78" name="Shape 78"/>
            <p:cNvSpPr/>
            <p:nvPr/>
          </p:nvSpPr>
          <p:spPr>
            <a:xfrm>
              <a:off x="2594050" y="1883300"/>
              <a:ext cx="188175" cy="188150"/>
            </a:xfrm>
            <a:custGeom>
              <a:avLst/>
              <a:gdLst/>
              <a:ahLst/>
              <a:cxnLst/>
              <a:rect l="0" t="0" r="0" b="0"/>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9" name="Shape 79"/>
            <p:cNvSpPr/>
            <p:nvPr/>
          </p:nvSpPr>
          <p:spPr>
            <a:xfrm>
              <a:off x="2857700" y="1631825"/>
              <a:ext cx="175975" cy="176000"/>
            </a:xfrm>
            <a:custGeom>
              <a:avLst/>
              <a:gdLst/>
              <a:ahLst/>
              <a:cxnLst/>
              <a:rect l="0" t="0" r="0" b="0"/>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0" name="Shape 80"/>
            <p:cNvSpPr/>
            <p:nvPr/>
          </p:nvSpPr>
          <p:spPr>
            <a:xfrm>
              <a:off x="2662850" y="1699400"/>
              <a:ext cx="303250" cy="303250"/>
            </a:xfrm>
            <a:custGeom>
              <a:avLst/>
              <a:gdLst/>
              <a:ahLst/>
              <a:cxnLst/>
              <a:rect l="0" t="0" r="0" b="0"/>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1" name="Shape 81"/>
            <p:cNvSpPr/>
            <p:nvPr/>
          </p:nvSpPr>
          <p:spPr>
            <a:xfrm>
              <a:off x="2814911" y="1754061"/>
              <a:ext cx="49950" cy="49950"/>
            </a:xfrm>
            <a:custGeom>
              <a:avLst/>
              <a:gdLst/>
              <a:ahLst/>
              <a:cxnLst/>
              <a:rect l="0" t="0" r="0" b="0"/>
              <a:pathLst>
                <a:path w="1998" h="1998" fill="none" extrusionOk="0">
                  <a:moveTo>
                    <a:pt x="1" y="1997"/>
                  </a:moveTo>
                  <a:lnTo>
                    <a:pt x="1998"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82" name="Shape 82"/>
          <p:cNvSpPr txBox="1"/>
          <p:nvPr/>
        </p:nvSpPr>
        <p:spPr>
          <a:xfrm>
            <a:off x="1381250" y="1352550"/>
            <a:ext cx="7031099" cy="826499"/>
          </a:xfrm>
          <a:prstGeom prst="rect">
            <a:avLst/>
          </a:prstGeom>
          <a:noFill/>
          <a:ln>
            <a:noFill/>
          </a:ln>
        </p:spPr>
        <p:txBody>
          <a:bodyPr lIns="91425" tIns="91425" rIns="91425" bIns="91425" anchor="t" anchorCtr="0">
            <a:noAutofit/>
          </a:bodyPr>
          <a:lstStyle/>
          <a:p>
            <a:pPr lvl="0" rtl="0">
              <a:spcBef>
                <a:spcPts val="600"/>
              </a:spcBef>
              <a:buNone/>
            </a:pPr>
            <a:r>
              <a:rPr lang="en-US" altLang="zh-CN" sz="1200" dirty="0" smtClean="0">
                <a:latin typeface="Quattrocento Sans"/>
                <a:ea typeface="Quattrocento Sans"/>
                <a:cs typeface="Quattrocento Sans"/>
                <a:sym typeface="Quattrocento Sans"/>
              </a:rPr>
              <a:t>The</a:t>
            </a:r>
            <a:r>
              <a:rPr lang="zh-CN" altLang="en-US" sz="1200" dirty="0" smtClean="0">
                <a:latin typeface="Quattrocento Sans"/>
                <a:ea typeface="Quattrocento Sans"/>
                <a:cs typeface="Quattrocento Sans"/>
                <a:sym typeface="Quattrocento Sans"/>
              </a:rPr>
              <a:t> </a:t>
            </a:r>
            <a:r>
              <a:rPr lang="en-US" altLang="zh-CN" sz="1200" dirty="0" smtClean="0">
                <a:latin typeface="Quattrocento Sans"/>
                <a:ea typeface="Quattrocento Sans"/>
                <a:cs typeface="Quattrocento Sans"/>
                <a:sym typeface="Quattrocento Sans"/>
              </a:rPr>
              <a:t>main</a:t>
            </a:r>
            <a:r>
              <a:rPr lang="zh-CN" altLang="en-US" sz="1200" dirty="0" smtClean="0">
                <a:latin typeface="Quattrocento Sans"/>
                <a:ea typeface="Quattrocento Sans"/>
                <a:cs typeface="Quattrocento Sans"/>
                <a:sym typeface="Quattrocento Sans"/>
              </a:rPr>
              <a:t> </a:t>
            </a:r>
            <a:r>
              <a:rPr lang="en-US" altLang="zh-CN" sz="1200" dirty="0" smtClean="0">
                <a:latin typeface="Quattrocento Sans"/>
                <a:ea typeface="Quattrocento Sans"/>
                <a:cs typeface="Quattrocento Sans"/>
                <a:sym typeface="Quattrocento Sans"/>
              </a:rPr>
              <a:t>goal</a:t>
            </a:r>
            <a:r>
              <a:rPr lang="zh-CN" altLang="en-US" sz="1200" dirty="0" smtClean="0">
                <a:latin typeface="Quattrocento Sans"/>
                <a:ea typeface="Quattrocento Sans"/>
                <a:cs typeface="Quattrocento Sans"/>
                <a:sym typeface="Quattrocento Sans"/>
              </a:rPr>
              <a:t> </a:t>
            </a:r>
            <a:r>
              <a:rPr lang="en-US" altLang="zh-CN" sz="1200" dirty="0" smtClean="0">
                <a:latin typeface="Quattrocento Sans"/>
                <a:ea typeface="Quattrocento Sans"/>
                <a:cs typeface="Quattrocento Sans"/>
                <a:sym typeface="Quattrocento Sans"/>
              </a:rPr>
              <a:t>of</a:t>
            </a:r>
            <a:r>
              <a:rPr lang="zh-CN" altLang="en-US" sz="1200" dirty="0" smtClean="0">
                <a:latin typeface="Quattrocento Sans"/>
                <a:ea typeface="Quattrocento Sans"/>
                <a:cs typeface="Quattrocento Sans"/>
                <a:sym typeface="Quattrocento Sans"/>
              </a:rPr>
              <a:t> </a:t>
            </a:r>
            <a:r>
              <a:rPr lang="en-US" altLang="zh-CN" sz="1200" dirty="0" smtClean="0">
                <a:latin typeface="Quattrocento Sans"/>
                <a:ea typeface="Quattrocento Sans"/>
                <a:cs typeface="Quattrocento Sans"/>
                <a:sym typeface="Quattrocento Sans"/>
              </a:rPr>
              <a:t>our</a:t>
            </a:r>
            <a:r>
              <a:rPr lang="zh-CN" altLang="en-US" sz="1200" dirty="0" smtClean="0">
                <a:latin typeface="Quattrocento Sans"/>
                <a:ea typeface="Quattrocento Sans"/>
                <a:cs typeface="Quattrocento Sans"/>
                <a:sym typeface="Quattrocento Sans"/>
              </a:rPr>
              <a:t> </a:t>
            </a:r>
            <a:r>
              <a:rPr lang="en-US" altLang="zh-CN" sz="1200" dirty="0" smtClean="0">
                <a:latin typeface="Quattrocento Sans"/>
                <a:ea typeface="Quattrocento Sans"/>
                <a:cs typeface="Quattrocento Sans"/>
                <a:sym typeface="Quattrocento Sans"/>
              </a:rPr>
              <a:t>project</a:t>
            </a:r>
            <a:r>
              <a:rPr lang="zh-CN" altLang="en-US" sz="1200" dirty="0" smtClean="0">
                <a:latin typeface="Quattrocento Sans"/>
                <a:ea typeface="Quattrocento Sans"/>
                <a:cs typeface="Quattrocento Sans"/>
                <a:sym typeface="Quattrocento Sans"/>
              </a:rPr>
              <a:t> </a:t>
            </a:r>
            <a:r>
              <a:rPr lang="en-US" altLang="zh-CN" sz="1200" dirty="0" smtClean="0">
                <a:latin typeface="Quattrocento Sans"/>
                <a:ea typeface="Quattrocento Sans"/>
                <a:cs typeface="Quattrocento Sans"/>
                <a:sym typeface="Quattrocento Sans"/>
              </a:rPr>
              <a:t>is</a:t>
            </a:r>
            <a:r>
              <a:rPr lang="zh-CN" altLang="en-US" sz="1200" dirty="0" smtClean="0">
                <a:latin typeface="Quattrocento Sans"/>
                <a:ea typeface="Quattrocento Sans"/>
                <a:cs typeface="Quattrocento Sans"/>
                <a:sym typeface="Quattrocento Sans"/>
              </a:rPr>
              <a:t> </a:t>
            </a:r>
            <a:r>
              <a:rPr lang="en-US" altLang="zh-CN" sz="1200" dirty="0" smtClean="0">
                <a:latin typeface="Quattrocento Sans"/>
                <a:ea typeface="Quattrocento Sans"/>
                <a:cs typeface="Quattrocento Sans"/>
                <a:sym typeface="Quattrocento Sans"/>
              </a:rPr>
              <a:t>to</a:t>
            </a:r>
            <a:r>
              <a:rPr lang="zh-CN" altLang="en-US" sz="1200" dirty="0" smtClean="0">
                <a:latin typeface="Quattrocento Sans"/>
                <a:ea typeface="Quattrocento Sans"/>
                <a:cs typeface="Quattrocento Sans"/>
                <a:sym typeface="Quattrocento Sans"/>
              </a:rPr>
              <a:t> </a:t>
            </a:r>
            <a:r>
              <a:rPr lang="en-US" altLang="zh-CN" sz="1200" dirty="0" smtClean="0">
                <a:latin typeface="Quattrocento Sans"/>
                <a:ea typeface="Quattrocento Sans"/>
                <a:cs typeface="Quattrocento Sans"/>
                <a:sym typeface="Quattrocento Sans"/>
              </a:rPr>
              <a:t>train</a:t>
            </a:r>
            <a:r>
              <a:rPr lang="zh-CN" altLang="en-US" sz="1200" dirty="0" smtClean="0">
                <a:latin typeface="Quattrocento Sans"/>
                <a:ea typeface="Quattrocento Sans"/>
                <a:cs typeface="Quattrocento Sans"/>
                <a:sym typeface="Quattrocento Sans"/>
              </a:rPr>
              <a:t> </a:t>
            </a:r>
            <a:r>
              <a:rPr lang="en-US" altLang="zh-CN" sz="1200" dirty="0" smtClean="0">
                <a:latin typeface="Quattrocento Sans"/>
                <a:ea typeface="Quattrocento Sans"/>
                <a:cs typeface="Quattrocento Sans"/>
                <a:sym typeface="Quattrocento Sans"/>
              </a:rPr>
              <a:t>a</a:t>
            </a:r>
            <a:r>
              <a:rPr lang="zh-CN" altLang="en-US" sz="1200" dirty="0" smtClean="0">
                <a:latin typeface="Quattrocento Sans"/>
                <a:ea typeface="Quattrocento Sans"/>
                <a:cs typeface="Quattrocento Sans"/>
                <a:sym typeface="Quattrocento Sans"/>
              </a:rPr>
              <a:t> </a:t>
            </a:r>
            <a:r>
              <a:rPr lang="en-US" altLang="zh-CN" sz="1200" dirty="0" smtClean="0">
                <a:latin typeface="Quattrocento Sans"/>
                <a:ea typeface="Quattrocento Sans"/>
                <a:cs typeface="Quattrocento Sans"/>
                <a:sym typeface="Quattrocento Sans"/>
              </a:rPr>
              <a:t>model</a:t>
            </a:r>
            <a:r>
              <a:rPr lang="zh-CN" altLang="en-US" sz="1200" dirty="0" smtClean="0">
                <a:latin typeface="Quattrocento Sans"/>
                <a:ea typeface="Quattrocento Sans"/>
                <a:cs typeface="Quattrocento Sans"/>
                <a:sym typeface="Quattrocento Sans"/>
              </a:rPr>
              <a:t> </a:t>
            </a:r>
            <a:r>
              <a:rPr lang="en-US" altLang="zh-CN" sz="1200" dirty="0" smtClean="0">
                <a:latin typeface="Quattrocento Sans"/>
                <a:ea typeface="Quattrocento Sans"/>
                <a:cs typeface="Quattrocento Sans"/>
                <a:sym typeface="Quattrocento Sans"/>
              </a:rPr>
              <a:t>to</a:t>
            </a:r>
            <a:r>
              <a:rPr lang="zh-CN" altLang="en-US" sz="1200" dirty="0" smtClean="0">
                <a:latin typeface="Quattrocento Sans"/>
                <a:ea typeface="Quattrocento Sans"/>
                <a:cs typeface="Quattrocento Sans"/>
                <a:sym typeface="Quattrocento Sans"/>
              </a:rPr>
              <a:t> </a:t>
            </a:r>
            <a:r>
              <a:rPr lang="en-US" altLang="zh-CN" sz="1200" dirty="0" smtClean="0">
                <a:latin typeface="Quattrocento Sans"/>
                <a:ea typeface="Quattrocento Sans"/>
                <a:cs typeface="Quattrocento Sans"/>
                <a:sym typeface="Quattrocento Sans"/>
              </a:rPr>
              <a:t>predict</a:t>
            </a:r>
            <a:r>
              <a:rPr lang="zh-CN" altLang="en-US" sz="1200" dirty="0" smtClean="0">
                <a:latin typeface="Quattrocento Sans"/>
                <a:ea typeface="Quattrocento Sans"/>
                <a:cs typeface="Quattrocento Sans"/>
                <a:sym typeface="Quattrocento Sans"/>
              </a:rPr>
              <a:t> </a:t>
            </a:r>
            <a:r>
              <a:rPr lang="en-US" altLang="zh-CN" sz="1200" dirty="0" smtClean="0">
                <a:latin typeface="Quattrocento Sans"/>
                <a:ea typeface="Quattrocento Sans"/>
                <a:cs typeface="Quattrocento Sans"/>
                <a:sym typeface="Quattrocento Sans"/>
              </a:rPr>
              <a:t>the</a:t>
            </a:r>
            <a:r>
              <a:rPr lang="zh-CN" altLang="en-US" sz="1200" dirty="0" smtClean="0">
                <a:latin typeface="Quattrocento Sans"/>
                <a:ea typeface="Quattrocento Sans"/>
                <a:cs typeface="Quattrocento Sans"/>
                <a:sym typeface="Quattrocento Sans"/>
              </a:rPr>
              <a:t> </a:t>
            </a:r>
            <a:r>
              <a:rPr lang="en-US" altLang="zh-CN" sz="1200" dirty="0" smtClean="0">
                <a:latin typeface="Quattrocento Sans"/>
                <a:ea typeface="Quattrocento Sans"/>
                <a:cs typeface="Quattrocento Sans"/>
                <a:sym typeface="Quattrocento Sans"/>
              </a:rPr>
              <a:t>overall</a:t>
            </a:r>
            <a:r>
              <a:rPr lang="zh-CN" altLang="en-US" sz="1200" dirty="0" smtClean="0">
                <a:latin typeface="Quattrocento Sans"/>
                <a:ea typeface="Quattrocento Sans"/>
                <a:cs typeface="Quattrocento Sans"/>
                <a:sym typeface="Quattrocento Sans"/>
              </a:rPr>
              <a:t> </a:t>
            </a:r>
            <a:r>
              <a:rPr lang="en-US" altLang="zh-CN" sz="1200" dirty="0" smtClean="0">
                <a:latin typeface="Quattrocento Sans"/>
                <a:ea typeface="Quattrocento Sans"/>
                <a:cs typeface="Quattrocento Sans"/>
                <a:sym typeface="Quattrocento Sans"/>
              </a:rPr>
              <a:t>rating</a:t>
            </a:r>
            <a:r>
              <a:rPr lang="zh-CN" altLang="en-US" sz="1200" dirty="0" smtClean="0">
                <a:latin typeface="Quattrocento Sans"/>
                <a:ea typeface="Quattrocento Sans"/>
                <a:cs typeface="Quattrocento Sans"/>
                <a:sym typeface="Quattrocento Sans"/>
              </a:rPr>
              <a:t> </a:t>
            </a:r>
            <a:r>
              <a:rPr lang="en-US" altLang="zh-CN" sz="1200" dirty="0" smtClean="0">
                <a:latin typeface="Quattrocento Sans"/>
                <a:ea typeface="Quattrocento Sans"/>
                <a:cs typeface="Quattrocento Sans"/>
                <a:sym typeface="Quattrocento Sans"/>
              </a:rPr>
              <a:t>of</a:t>
            </a:r>
            <a:r>
              <a:rPr lang="zh-CN" altLang="en-US" sz="1200" dirty="0" smtClean="0">
                <a:latin typeface="Quattrocento Sans"/>
                <a:ea typeface="Quattrocento Sans"/>
                <a:cs typeface="Quattrocento Sans"/>
                <a:sym typeface="Quattrocento Sans"/>
              </a:rPr>
              <a:t> </a:t>
            </a:r>
            <a:r>
              <a:rPr lang="en-US" altLang="zh-CN" sz="1200" dirty="0" smtClean="0">
                <a:latin typeface="Quattrocento Sans"/>
                <a:ea typeface="Quattrocento Sans"/>
                <a:cs typeface="Quattrocento Sans"/>
                <a:sym typeface="Quattrocento Sans"/>
              </a:rPr>
              <a:t>products</a:t>
            </a:r>
            <a:r>
              <a:rPr lang="zh-CN" altLang="en-US" sz="1200" dirty="0" smtClean="0">
                <a:latin typeface="Quattrocento Sans"/>
                <a:ea typeface="Quattrocento Sans"/>
                <a:cs typeface="Quattrocento Sans"/>
                <a:sym typeface="Quattrocento Sans"/>
              </a:rPr>
              <a:t> </a:t>
            </a:r>
            <a:r>
              <a:rPr lang="en-US" altLang="zh-CN" sz="1200" dirty="0" smtClean="0">
                <a:latin typeface="Quattrocento Sans"/>
                <a:ea typeface="Quattrocento Sans"/>
                <a:cs typeface="Quattrocento Sans"/>
                <a:sym typeface="Quattrocento Sans"/>
              </a:rPr>
              <a:t>based</a:t>
            </a:r>
            <a:r>
              <a:rPr lang="zh-CN" altLang="en-US" sz="1200" dirty="0" smtClean="0">
                <a:latin typeface="Quattrocento Sans"/>
                <a:ea typeface="Quattrocento Sans"/>
                <a:cs typeface="Quattrocento Sans"/>
                <a:sym typeface="Quattrocento Sans"/>
              </a:rPr>
              <a:t> </a:t>
            </a:r>
            <a:r>
              <a:rPr lang="en-US" altLang="zh-CN" sz="1200" dirty="0" smtClean="0">
                <a:latin typeface="Quattrocento Sans"/>
                <a:ea typeface="Quattrocento Sans"/>
                <a:cs typeface="Quattrocento Sans"/>
                <a:sym typeface="Quattrocento Sans"/>
              </a:rPr>
              <a:t>on</a:t>
            </a:r>
            <a:r>
              <a:rPr lang="zh-CN" altLang="en-US" sz="1200" dirty="0" smtClean="0">
                <a:latin typeface="Quattrocento Sans"/>
                <a:ea typeface="Quattrocento Sans"/>
                <a:cs typeface="Quattrocento Sans"/>
                <a:sym typeface="Quattrocento Sans"/>
              </a:rPr>
              <a:t> </a:t>
            </a:r>
            <a:r>
              <a:rPr lang="en-US" altLang="zh-CN" sz="1200" dirty="0" smtClean="0">
                <a:latin typeface="Quattrocento Sans"/>
                <a:ea typeface="Quattrocento Sans"/>
                <a:cs typeface="Quattrocento Sans"/>
                <a:sym typeface="Quattrocento Sans"/>
              </a:rPr>
              <a:t>user</a:t>
            </a:r>
            <a:r>
              <a:rPr lang="zh-CN" altLang="en-US" sz="1200" dirty="0" smtClean="0">
                <a:latin typeface="Quattrocento Sans"/>
                <a:ea typeface="Quattrocento Sans"/>
                <a:cs typeface="Quattrocento Sans"/>
                <a:sym typeface="Quattrocento Sans"/>
              </a:rPr>
              <a:t> </a:t>
            </a:r>
            <a:r>
              <a:rPr lang="en-US" altLang="zh-CN" sz="1200" dirty="0" smtClean="0">
                <a:latin typeface="Quattrocento Sans"/>
                <a:ea typeface="Quattrocento Sans"/>
                <a:cs typeface="Quattrocento Sans"/>
                <a:sym typeface="Quattrocento Sans"/>
              </a:rPr>
              <a:t>reviews.</a:t>
            </a:r>
            <a:endParaRPr lang="en" sz="1200" dirty="0">
              <a:latin typeface="Quattrocento Sans"/>
              <a:ea typeface="Quattrocento Sans"/>
              <a:cs typeface="Quattrocento Sans"/>
              <a:sym typeface="Quattrocento Sans"/>
            </a:endParaRPr>
          </a:p>
          <a:p>
            <a:pPr lvl="0" rtl="0">
              <a:spcBef>
                <a:spcPts val="600"/>
              </a:spcBef>
              <a:buNone/>
            </a:pPr>
            <a:r>
              <a:rPr lang="en-US" altLang="zh-CN" sz="1200" b="1" dirty="0" smtClean="0">
                <a:latin typeface="Quattrocento Sans"/>
                <a:ea typeface="Quattrocento Sans"/>
                <a:cs typeface="Quattrocento Sans"/>
                <a:sym typeface="Quattrocento Sans"/>
              </a:rPr>
              <a:t>We</a:t>
            </a:r>
            <a:r>
              <a:rPr lang="zh-CN" altLang="en-US" sz="1200" b="1" dirty="0" smtClean="0">
                <a:latin typeface="Quattrocento Sans"/>
                <a:ea typeface="Quattrocento Sans"/>
                <a:cs typeface="Quattrocento Sans"/>
                <a:sym typeface="Quattrocento Sans"/>
              </a:rPr>
              <a:t> </a:t>
            </a:r>
            <a:r>
              <a:rPr lang="en-US" altLang="zh-CN" sz="1200" b="1" dirty="0" smtClean="0">
                <a:latin typeface="Quattrocento Sans"/>
                <a:ea typeface="Quattrocento Sans"/>
                <a:cs typeface="Quattrocento Sans"/>
                <a:sym typeface="Quattrocento Sans"/>
              </a:rPr>
              <a:t>decide</a:t>
            </a:r>
            <a:r>
              <a:rPr lang="zh-CN" altLang="en-US" sz="1200" b="1" dirty="0" smtClean="0">
                <a:latin typeface="Quattrocento Sans"/>
                <a:ea typeface="Quattrocento Sans"/>
                <a:cs typeface="Quattrocento Sans"/>
                <a:sym typeface="Quattrocento Sans"/>
              </a:rPr>
              <a:t> </a:t>
            </a:r>
            <a:r>
              <a:rPr lang="en-US" altLang="zh-CN" sz="1200" b="1" dirty="0" smtClean="0">
                <a:latin typeface="Quattrocento Sans"/>
                <a:ea typeface="Quattrocento Sans"/>
                <a:cs typeface="Quattrocento Sans"/>
                <a:sym typeface="Quattrocento Sans"/>
              </a:rPr>
              <a:t>to</a:t>
            </a:r>
            <a:r>
              <a:rPr lang="zh-CN" altLang="en-US" sz="1200" b="1" dirty="0" smtClean="0">
                <a:latin typeface="Quattrocento Sans"/>
                <a:ea typeface="Quattrocento Sans"/>
                <a:cs typeface="Quattrocento Sans"/>
                <a:sym typeface="Quattrocento Sans"/>
              </a:rPr>
              <a:t> </a:t>
            </a:r>
            <a:r>
              <a:rPr lang="en-US" altLang="zh-CN" sz="1200" b="1" dirty="0" smtClean="0">
                <a:latin typeface="Quattrocento Sans"/>
                <a:ea typeface="Quattrocento Sans"/>
                <a:cs typeface="Quattrocento Sans"/>
                <a:sym typeface="Quattrocento Sans"/>
              </a:rPr>
              <a:t>build</a:t>
            </a:r>
            <a:r>
              <a:rPr lang="zh-CN" altLang="en-US" sz="1200" b="1" dirty="0" smtClean="0">
                <a:latin typeface="Quattrocento Sans"/>
                <a:ea typeface="Quattrocento Sans"/>
                <a:cs typeface="Quattrocento Sans"/>
                <a:sym typeface="Quattrocento Sans"/>
              </a:rPr>
              <a:t> </a:t>
            </a:r>
            <a:r>
              <a:rPr lang="en-US" altLang="zh-CN" sz="1200" b="1" dirty="0" smtClean="0">
                <a:latin typeface="Quattrocento Sans"/>
                <a:ea typeface="Quattrocento Sans"/>
                <a:cs typeface="Quattrocento Sans"/>
                <a:sym typeface="Quattrocento Sans"/>
              </a:rPr>
              <a:t>a</a:t>
            </a:r>
            <a:r>
              <a:rPr lang="zh-CN" altLang="en-US" sz="1200" b="1" dirty="0" smtClean="0">
                <a:latin typeface="Quattrocento Sans"/>
                <a:ea typeface="Quattrocento Sans"/>
                <a:cs typeface="Quattrocento Sans"/>
                <a:sym typeface="Quattrocento Sans"/>
              </a:rPr>
              <a:t> </a:t>
            </a:r>
            <a:r>
              <a:rPr lang="en-US" altLang="zh-CN" sz="1200" b="1" dirty="0" smtClean="0">
                <a:latin typeface="Quattrocento Sans"/>
                <a:ea typeface="Quattrocento Sans"/>
                <a:cs typeface="Quattrocento Sans"/>
                <a:sym typeface="Quattrocento Sans"/>
              </a:rPr>
              <a:t>LSTM</a:t>
            </a:r>
            <a:r>
              <a:rPr lang="zh-CN" altLang="en-US" sz="1200" b="1" dirty="0" smtClean="0">
                <a:latin typeface="Quattrocento Sans"/>
                <a:ea typeface="Quattrocento Sans"/>
                <a:cs typeface="Quattrocento Sans"/>
                <a:sym typeface="Quattrocento Sans"/>
              </a:rPr>
              <a:t> </a:t>
            </a:r>
            <a:r>
              <a:rPr lang="en-US" altLang="zh-CN" sz="1200" b="1" dirty="0" smtClean="0">
                <a:latin typeface="Quattrocento Sans"/>
                <a:ea typeface="Quattrocento Sans"/>
                <a:cs typeface="Quattrocento Sans"/>
                <a:sym typeface="Quattrocento Sans"/>
              </a:rPr>
              <a:t>for</a:t>
            </a:r>
            <a:r>
              <a:rPr lang="zh-CN" altLang="en-US" sz="1200" b="1" dirty="0" smtClean="0">
                <a:latin typeface="Quattrocento Sans"/>
                <a:ea typeface="Quattrocento Sans"/>
                <a:cs typeface="Quattrocento Sans"/>
                <a:sym typeface="Quattrocento Sans"/>
              </a:rPr>
              <a:t> </a:t>
            </a:r>
            <a:r>
              <a:rPr lang="en-US" altLang="zh-CN" sz="1200" b="1" dirty="0" smtClean="0">
                <a:latin typeface="Quattrocento Sans"/>
                <a:ea typeface="Quattrocento Sans"/>
                <a:cs typeface="Quattrocento Sans"/>
                <a:sym typeface="Quattrocento Sans"/>
              </a:rPr>
              <a:t>classification</a:t>
            </a:r>
            <a:endParaRPr lang="en" sz="1200" b="1" dirty="0">
              <a:latin typeface="Quattrocento Sans"/>
              <a:ea typeface="Quattrocento Sans"/>
              <a:cs typeface="Quattrocento Sans"/>
              <a:sym typeface="Quattrocento Sans"/>
            </a:endParaRPr>
          </a:p>
        </p:txBody>
      </p:sp>
      <p:sp>
        <p:nvSpPr>
          <p:cNvPr id="83" name="Shape 83"/>
          <p:cNvSpPr txBox="1"/>
          <p:nvPr/>
        </p:nvSpPr>
        <p:spPr>
          <a:xfrm>
            <a:off x="1381250" y="2349230"/>
            <a:ext cx="1985037" cy="960052"/>
          </a:xfrm>
          <a:prstGeom prst="rect">
            <a:avLst/>
          </a:prstGeom>
          <a:noFill/>
          <a:ln>
            <a:noFill/>
          </a:ln>
        </p:spPr>
        <p:txBody>
          <a:bodyPr lIns="91425" tIns="91425" rIns="91425" bIns="91425" anchor="t" anchorCtr="0">
            <a:noAutofit/>
          </a:bodyPr>
          <a:lstStyle/>
          <a:p>
            <a:pPr lvl="0" rtl="0">
              <a:spcBef>
                <a:spcPts val="600"/>
              </a:spcBef>
              <a:buNone/>
            </a:pPr>
            <a:r>
              <a:rPr lang="en-US" altLang="zh-CN" sz="1200" b="1" dirty="0" smtClean="0">
                <a:highlight>
                  <a:srgbClr val="FFCD00"/>
                </a:highlight>
                <a:latin typeface="Quattrocento Sans"/>
                <a:ea typeface="Quattrocento Sans"/>
                <a:cs typeface="Quattrocento Sans"/>
                <a:sym typeface="Quattrocento Sans"/>
              </a:rPr>
              <a:t>Word2Vec</a:t>
            </a:r>
            <a:endParaRPr lang="en" sz="1200" b="1" dirty="0">
              <a:highlight>
                <a:srgbClr val="FFCD00"/>
              </a:highlight>
              <a:latin typeface="Quattrocento Sans"/>
              <a:ea typeface="Quattrocento Sans"/>
              <a:cs typeface="Quattrocento Sans"/>
              <a:sym typeface="Quattrocento Sans"/>
            </a:endParaRPr>
          </a:p>
          <a:p>
            <a:pPr lvl="0" rtl="0">
              <a:spcBef>
                <a:spcPts val="600"/>
              </a:spcBef>
              <a:buNone/>
            </a:pPr>
            <a:r>
              <a:rPr lang="en-US" altLang="zh-CN" sz="1200" b="1" i="1" dirty="0" smtClean="0">
                <a:latin typeface="Quattrocento Sans"/>
                <a:ea typeface="Quattrocento Sans"/>
                <a:cs typeface="Quattrocento Sans"/>
                <a:sym typeface="Quattrocento Sans"/>
              </a:rPr>
              <a:t>N-Gram</a:t>
            </a:r>
          </a:p>
          <a:p>
            <a:pPr lvl="0" rtl="0">
              <a:spcBef>
                <a:spcPts val="600"/>
              </a:spcBef>
              <a:buNone/>
            </a:pPr>
            <a:r>
              <a:rPr lang="en-US" altLang="zh-CN" sz="1200" dirty="0" smtClean="0">
                <a:latin typeface="Quattrocento Sans"/>
                <a:ea typeface="Quattrocento Sans"/>
                <a:cs typeface="Quattrocento Sans"/>
                <a:sym typeface="Quattrocento Sans"/>
              </a:rPr>
              <a:t>Transform</a:t>
            </a:r>
            <a:r>
              <a:rPr lang="zh-CN" altLang="en-US" sz="1200" dirty="0" smtClean="0">
                <a:latin typeface="Quattrocento Sans"/>
                <a:ea typeface="Quattrocento Sans"/>
                <a:cs typeface="Quattrocento Sans"/>
                <a:sym typeface="Quattrocento Sans"/>
              </a:rPr>
              <a:t> </a:t>
            </a:r>
            <a:r>
              <a:rPr lang="en-US" altLang="zh-CN" sz="1200" dirty="0" smtClean="0">
                <a:latin typeface="Quattrocento Sans"/>
                <a:ea typeface="Quattrocento Sans"/>
                <a:cs typeface="Quattrocento Sans"/>
                <a:sym typeface="Quattrocento Sans"/>
              </a:rPr>
              <a:t>the</a:t>
            </a:r>
            <a:r>
              <a:rPr lang="zh-CN" altLang="en-US" sz="1200" dirty="0" smtClean="0">
                <a:latin typeface="Quattrocento Sans"/>
                <a:ea typeface="Quattrocento Sans"/>
                <a:cs typeface="Quattrocento Sans"/>
                <a:sym typeface="Quattrocento Sans"/>
              </a:rPr>
              <a:t> </a:t>
            </a:r>
            <a:r>
              <a:rPr lang="en-US" altLang="zh-CN" sz="1200" dirty="0" smtClean="0">
                <a:latin typeface="Quattrocento Sans"/>
                <a:ea typeface="Quattrocento Sans"/>
                <a:cs typeface="Quattrocento Sans"/>
                <a:sym typeface="Quattrocento Sans"/>
              </a:rPr>
              <a:t>review</a:t>
            </a:r>
            <a:r>
              <a:rPr lang="zh-CN" altLang="en-US" sz="1200" dirty="0" smtClean="0">
                <a:latin typeface="Quattrocento Sans"/>
                <a:ea typeface="Quattrocento Sans"/>
                <a:cs typeface="Quattrocento Sans"/>
                <a:sym typeface="Quattrocento Sans"/>
              </a:rPr>
              <a:t> </a:t>
            </a:r>
            <a:r>
              <a:rPr lang="en-US" altLang="zh-CN" sz="1200" b="1" i="1" dirty="0" smtClean="0">
                <a:latin typeface="Quattrocento Sans"/>
                <a:ea typeface="Quattrocento Sans"/>
                <a:cs typeface="Quattrocento Sans"/>
                <a:sym typeface="Quattrocento Sans"/>
              </a:rPr>
              <a:t>texts</a:t>
            </a:r>
            <a:r>
              <a:rPr lang="zh-CN" altLang="en-US" sz="1200" dirty="0" smtClean="0">
                <a:latin typeface="Quattrocento Sans"/>
                <a:ea typeface="Quattrocento Sans"/>
                <a:cs typeface="Quattrocento Sans"/>
                <a:sym typeface="Quattrocento Sans"/>
              </a:rPr>
              <a:t> </a:t>
            </a:r>
            <a:r>
              <a:rPr lang="en-US" altLang="zh-CN" sz="1200" dirty="0" smtClean="0">
                <a:latin typeface="Quattrocento Sans"/>
                <a:ea typeface="Quattrocento Sans"/>
                <a:cs typeface="Quattrocento Sans"/>
                <a:sym typeface="Quattrocento Sans"/>
              </a:rPr>
              <a:t>to</a:t>
            </a:r>
            <a:r>
              <a:rPr lang="zh-CN" altLang="en-US" sz="1200" dirty="0" smtClean="0">
                <a:latin typeface="Quattrocento Sans"/>
                <a:ea typeface="Quattrocento Sans"/>
                <a:cs typeface="Quattrocento Sans"/>
                <a:sym typeface="Quattrocento Sans"/>
              </a:rPr>
              <a:t> </a:t>
            </a:r>
            <a:r>
              <a:rPr lang="en-US" altLang="zh-CN" sz="1200" b="1" i="1" dirty="0" smtClean="0">
                <a:latin typeface="Quattrocento Sans"/>
                <a:ea typeface="Quattrocento Sans"/>
                <a:cs typeface="Quattrocento Sans"/>
                <a:sym typeface="Quattrocento Sans"/>
              </a:rPr>
              <a:t>vectors</a:t>
            </a:r>
            <a:r>
              <a:rPr lang="zh-CN" altLang="en-US" sz="1200" dirty="0" smtClean="0">
                <a:latin typeface="Quattrocento Sans"/>
                <a:ea typeface="Quattrocento Sans"/>
                <a:cs typeface="Quattrocento Sans"/>
                <a:sym typeface="Quattrocento Sans"/>
              </a:rPr>
              <a:t> </a:t>
            </a:r>
            <a:r>
              <a:rPr lang="en-US" altLang="zh-CN" sz="1200" dirty="0" smtClean="0">
                <a:latin typeface="Quattrocento Sans"/>
                <a:ea typeface="Quattrocento Sans"/>
                <a:cs typeface="Quattrocento Sans"/>
                <a:sym typeface="Quattrocento Sans"/>
              </a:rPr>
              <a:t>as</a:t>
            </a:r>
            <a:r>
              <a:rPr lang="zh-CN" altLang="en-US" sz="1200" dirty="0" smtClean="0">
                <a:latin typeface="Quattrocento Sans"/>
                <a:ea typeface="Quattrocento Sans"/>
                <a:cs typeface="Quattrocento Sans"/>
                <a:sym typeface="Quattrocento Sans"/>
              </a:rPr>
              <a:t> </a:t>
            </a:r>
            <a:r>
              <a:rPr lang="en-US" altLang="zh-CN" sz="1200" dirty="0" smtClean="0">
                <a:latin typeface="Quattrocento Sans"/>
                <a:ea typeface="Quattrocento Sans"/>
                <a:cs typeface="Quattrocento Sans"/>
                <a:sym typeface="Quattrocento Sans"/>
              </a:rPr>
              <a:t>the</a:t>
            </a:r>
            <a:r>
              <a:rPr lang="zh-CN" altLang="en-US" sz="1200" dirty="0" smtClean="0">
                <a:latin typeface="Quattrocento Sans"/>
                <a:ea typeface="Quattrocento Sans"/>
                <a:cs typeface="Quattrocento Sans"/>
                <a:sym typeface="Quattrocento Sans"/>
              </a:rPr>
              <a:t> </a:t>
            </a:r>
            <a:r>
              <a:rPr lang="en-US" altLang="zh-CN" sz="1200" dirty="0" smtClean="0">
                <a:latin typeface="Quattrocento Sans"/>
                <a:ea typeface="Quattrocento Sans"/>
                <a:cs typeface="Quattrocento Sans"/>
                <a:sym typeface="Quattrocento Sans"/>
              </a:rPr>
              <a:t>input</a:t>
            </a:r>
            <a:r>
              <a:rPr lang="zh-CN" altLang="en-US" sz="1200" dirty="0" smtClean="0">
                <a:latin typeface="Quattrocento Sans"/>
                <a:ea typeface="Quattrocento Sans"/>
                <a:cs typeface="Quattrocento Sans"/>
                <a:sym typeface="Quattrocento Sans"/>
              </a:rPr>
              <a:t> </a:t>
            </a:r>
            <a:r>
              <a:rPr lang="en-US" altLang="zh-CN" sz="1200" dirty="0" smtClean="0">
                <a:latin typeface="Quattrocento Sans"/>
                <a:ea typeface="Quattrocento Sans"/>
                <a:cs typeface="Quattrocento Sans"/>
                <a:sym typeface="Quattrocento Sans"/>
              </a:rPr>
              <a:t>of</a:t>
            </a:r>
            <a:r>
              <a:rPr lang="zh-CN" altLang="en-US" sz="1200" dirty="0" smtClean="0">
                <a:latin typeface="Quattrocento Sans"/>
                <a:ea typeface="Quattrocento Sans"/>
                <a:cs typeface="Quattrocento Sans"/>
                <a:sym typeface="Quattrocento Sans"/>
              </a:rPr>
              <a:t> </a:t>
            </a:r>
            <a:r>
              <a:rPr lang="en-US" altLang="zh-CN" sz="1200" b="1" i="1" dirty="0" smtClean="0">
                <a:latin typeface="Quattrocento Sans"/>
                <a:ea typeface="Quattrocento Sans"/>
                <a:cs typeface="Quattrocento Sans"/>
                <a:sym typeface="Quattrocento Sans"/>
              </a:rPr>
              <a:t>RNN</a:t>
            </a:r>
            <a:r>
              <a:rPr lang="en" sz="1200" dirty="0" smtClean="0">
                <a:latin typeface="Quattrocento Sans"/>
                <a:ea typeface="Quattrocento Sans"/>
                <a:cs typeface="Quattrocento Sans"/>
                <a:sym typeface="Quattrocento Sans"/>
              </a:rPr>
              <a:t>.</a:t>
            </a:r>
            <a:endParaRPr lang="en" sz="1200" dirty="0">
              <a:latin typeface="Quattrocento Sans"/>
              <a:ea typeface="Quattrocento Sans"/>
              <a:cs typeface="Quattrocento Sans"/>
              <a:sym typeface="Quattrocento Sans"/>
            </a:endParaRPr>
          </a:p>
        </p:txBody>
      </p:sp>
      <p:sp>
        <p:nvSpPr>
          <p:cNvPr id="13" name="Shape 83"/>
          <p:cNvSpPr txBox="1"/>
          <p:nvPr/>
        </p:nvSpPr>
        <p:spPr>
          <a:xfrm>
            <a:off x="3489224" y="2349230"/>
            <a:ext cx="2524990" cy="1392046"/>
          </a:xfrm>
          <a:prstGeom prst="rect">
            <a:avLst/>
          </a:prstGeom>
          <a:noFill/>
          <a:ln>
            <a:noFill/>
          </a:ln>
        </p:spPr>
        <p:txBody>
          <a:bodyPr lIns="91425" tIns="91425" rIns="91425" bIns="91425" anchor="t" anchorCtr="0">
            <a:noAutofit/>
          </a:bodyPr>
          <a:lstStyle/>
          <a:p>
            <a:pPr lvl="0" rtl="0">
              <a:spcBef>
                <a:spcPts val="600"/>
              </a:spcBef>
              <a:buNone/>
            </a:pPr>
            <a:r>
              <a:rPr lang="en-US" altLang="zh-CN" sz="1200" b="1" dirty="0" smtClean="0">
                <a:highlight>
                  <a:srgbClr val="FFCD00"/>
                </a:highlight>
                <a:latin typeface="Quattrocento Sans"/>
                <a:ea typeface="Quattrocento Sans"/>
                <a:cs typeface="Quattrocento Sans"/>
                <a:sym typeface="Quattrocento Sans"/>
              </a:rPr>
              <a:t>LSTM</a:t>
            </a:r>
            <a:endParaRPr lang="en" sz="1200" b="1" dirty="0">
              <a:highlight>
                <a:srgbClr val="FFCD00"/>
              </a:highlight>
              <a:latin typeface="Quattrocento Sans"/>
              <a:ea typeface="Quattrocento Sans"/>
              <a:cs typeface="Quattrocento Sans"/>
              <a:sym typeface="Quattrocento Sans"/>
            </a:endParaRPr>
          </a:p>
          <a:p>
            <a:pPr lvl="0">
              <a:spcBef>
                <a:spcPts val="600"/>
              </a:spcBef>
            </a:pPr>
            <a:r>
              <a:rPr lang="en-US" altLang="zh-CN" sz="1200" dirty="0" smtClean="0">
                <a:latin typeface="Quattrocento Sans"/>
                <a:ea typeface="Quattrocento Sans"/>
                <a:cs typeface="Quattrocento Sans"/>
                <a:sym typeface="Quattrocento Sans"/>
              </a:rPr>
              <a:t>Implement</a:t>
            </a:r>
            <a:r>
              <a:rPr lang="zh-CN" altLang="en-US" sz="1200" dirty="0" smtClean="0">
                <a:latin typeface="Quattrocento Sans"/>
                <a:ea typeface="Quattrocento Sans"/>
                <a:cs typeface="Quattrocento Sans"/>
                <a:sym typeface="Quattrocento Sans"/>
              </a:rPr>
              <a:t> </a:t>
            </a:r>
            <a:r>
              <a:rPr lang="en-US" altLang="zh-CN" sz="1200" dirty="0" smtClean="0">
                <a:latin typeface="Quattrocento Sans"/>
                <a:ea typeface="Quattrocento Sans"/>
                <a:cs typeface="Quattrocento Sans"/>
                <a:sym typeface="Quattrocento Sans"/>
              </a:rPr>
              <a:t>a</a:t>
            </a:r>
            <a:r>
              <a:rPr lang="zh-CN" altLang="en-US" sz="1200" dirty="0" smtClean="0">
                <a:latin typeface="Quattrocento Sans"/>
                <a:ea typeface="Quattrocento Sans"/>
                <a:cs typeface="Quattrocento Sans"/>
                <a:sym typeface="Quattrocento Sans"/>
              </a:rPr>
              <a:t> </a:t>
            </a:r>
            <a:r>
              <a:rPr lang="en" altLang="zh-CN" sz="1200" dirty="0" smtClean="0">
                <a:latin typeface="Quattrocento Sans"/>
                <a:ea typeface="Quattrocento Sans"/>
                <a:cs typeface="Quattrocento Sans"/>
                <a:sym typeface="Quattrocento Sans"/>
              </a:rPr>
              <a:t>Recurrent </a:t>
            </a:r>
            <a:r>
              <a:rPr lang="en" altLang="zh-CN" sz="1200" dirty="0">
                <a:latin typeface="Quattrocento Sans"/>
                <a:ea typeface="Quattrocento Sans"/>
                <a:cs typeface="Quattrocento Sans"/>
                <a:sym typeface="Quattrocento Sans"/>
              </a:rPr>
              <a:t>Neural Network (</a:t>
            </a:r>
            <a:r>
              <a:rPr lang="en" altLang="zh-CN" sz="1200" b="1" i="1" dirty="0">
                <a:latin typeface="Quattrocento Sans"/>
                <a:ea typeface="Quattrocento Sans"/>
                <a:cs typeface="Quattrocento Sans"/>
                <a:sym typeface="Quattrocento Sans"/>
              </a:rPr>
              <a:t>RNN</a:t>
            </a:r>
            <a:r>
              <a:rPr lang="en" altLang="zh-CN" sz="1200" dirty="0">
                <a:latin typeface="Quattrocento Sans"/>
                <a:ea typeface="Quattrocento Sans"/>
                <a:cs typeface="Quattrocento Sans"/>
                <a:sym typeface="Quattrocento Sans"/>
              </a:rPr>
              <a:t>) using the Long Short Term Memory (</a:t>
            </a:r>
            <a:r>
              <a:rPr lang="en" altLang="zh-CN" sz="1200" b="1" i="1" dirty="0">
                <a:latin typeface="Quattrocento Sans"/>
                <a:ea typeface="Quattrocento Sans"/>
                <a:cs typeface="Quattrocento Sans"/>
                <a:sym typeface="Quattrocento Sans"/>
              </a:rPr>
              <a:t>LSTM</a:t>
            </a:r>
            <a:r>
              <a:rPr lang="en" altLang="zh-CN" sz="1200" dirty="0">
                <a:latin typeface="Quattrocento Sans"/>
                <a:ea typeface="Quattrocento Sans"/>
                <a:cs typeface="Quattrocento Sans"/>
                <a:sym typeface="Quattrocento Sans"/>
              </a:rPr>
              <a:t>) </a:t>
            </a:r>
            <a:r>
              <a:rPr lang="en" altLang="zh-CN" sz="1200" dirty="0" smtClean="0">
                <a:latin typeface="Quattrocento Sans"/>
                <a:ea typeface="Quattrocento Sans"/>
                <a:cs typeface="Quattrocento Sans"/>
                <a:sym typeface="Quattrocento Sans"/>
              </a:rPr>
              <a:t>architecture</a:t>
            </a:r>
            <a:r>
              <a:rPr lang="zh-CN" altLang="en-US" sz="1200" dirty="0" smtClean="0">
                <a:latin typeface="Quattrocento Sans"/>
                <a:ea typeface="Quattrocento Sans"/>
                <a:cs typeface="Quattrocento Sans"/>
                <a:sym typeface="Quattrocento Sans"/>
              </a:rPr>
              <a:t> </a:t>
            </a:r>
            <a:r>
              <a:rPr lang="en-US" altLang="zh-CN" sz="1200" dirty="0" smtClean="0">
                <a:latin typeface="Quattrocento Sans"/>
                <a:ea typeface="Quattrocento Sans"/>
                <a:cs typeface="Quattrocento Sans"/>
                <a:sym typeface="Quattrocento Sans"/>
              </a:rPr>
              <a:t>based</a:t>
            </a:r>
            <a:r>
              <a:rPr lang="zh-CN" altLang="en-US" sz="1200" dirty="0" smtClean="0">
                <a:latin typeface="Quattrocento Sans"/>
                <a:ea typeface="Quattrocento Sans"/>
                <a:cs typeface="Quattrocento Sans"/>
                <a:sym typeface="Quattrocento Sans"/>
              </a:rPr>
              <a:t> </a:t>
            </a:r>
            <a:r>
              <a:rPr lang="en-US" altLang="zh-CN" sz="1200" dirty="0" smtClean="0">
                <a:latin typeface="Quattrocento Sans"/>
                <a:ea typeface="Quattrocento Sans"/>
                <a:cs typeface="Quattrocento Sans"/>
                <a:sym typeface="Quattrocento Sans"/>
              </a:rPr>
              <a:t>on</a:t>
            </a:r>
            <a:r>
              <a:rPr lang="zh-CN" altLang="en-US" sz="1200" dirty="0" smtClean="0">
                <a:latin typeface="Quattrocento Sans"/>
                <a:ea typeface="Quattrocento Sans"/>
                <a:cs typeface="Quattrocento Sans"/>
                <a:sym typeface="Quattrocento Sans"/>
              </a:rPr>
              <a:t> </a:t>
            </a:r>
            <a:r>
              <a:rPr lang="en-US" altLang="zh-CN" sz="1200" b="1" i="1" dirty="0" err="1" smtClean="0">
                <a:latin typeface="Quattrocento Sans"/>
                <a:ea typeface="Quattrocento Sans"/>
                <a:cs typeface="Quattrocento Sans"/>
                <a:sym typeface="Quattrocento Sans"/>
              </a:rPr>
              <a:t>Tensorflow</a:t>
            </a:r>
            <a:r>
              <a:rPr lang="zh-CN" altLang="en-US" sz="1200" dirty="0" smtClean="0">
                <a:latin typeface="Quattrocento Sans"/>
                <a:ea typeface="Quattrocento Sans"/>
                <a:cs typeface="Quattrocento Sans"/>
                <a:sym typeface="Quattrocento Sans"/>
              </a:rPr>
              <a:t> </a:t>
            </a:r>
            <a:r>
              <a:rPr lang="en-US" altLang="zh-CN" sz="1200" dirty="0" smtClean="0">
                <a:latin typeface="Quattrocento Sans"/>
                <a:ea typeface="Quattrocento Sans"/>
                <a:cs typeface="Quattrocento Sans"/>
                <a:sym typeface="Quattrocento Sans"/>
              </a:rPr>
              <a:t>to</a:t>
            </a:r>
            <a:r>
              <a:rPr lang="zh-CN" altLang="en-US" sz="1200" dirty="0" smtClean="0">
                <a:latin typeface="Quattrocento Sans"/>
                <a:ea typeface="Quattrocento Sans"/>
                <a:cs typeface="Quattrocento Sans"/>
                <a:sym typeface="Quattrocento Sans"/>
              </a:rPr>
              <a:t> </a:t>
            </a:r>
            <a:r>
              <a:rPr lang="en-US" altLang="zh-CN" sz="1200" dirty="0" smtClean="0">
                <a:latin typeface="Quattrocento Sans"/>
                <a:ea typeface="Quattrocento Sans"/>
                <a:cs typeface="Quattrocento Sans"/>
                <a:sym typeface="Quattrocento Sans"/>
              </a:rPr>
              <a:t>do</a:t>
            </a:r>
            <a:r>
              <a:rPr lang="zh-CN" altLang="en-US" sz="1200" dirty="0" smtClean="0">
                <a:latin typeface="Quattrocento Sans"/>
                <a:ea typeface="Quattrocento Sans"/>
                <a:cs typeface="Quattrocento Sans"/>
                <a:sym typeface="Quattrocento Sans"/>
              </a:rPr>
              <a:t> </a:t>
            </a:r>
            <a:r>
              <a:rPr lang="en-US" altLang="zh-CN" sz="1200" dirty="0" smtClean="0">
                <a:latin typeface="Quattrocento Sans"/>
                <a:ea typeface="Quattrocento Sans"/>
                <a:cs typeface="Quattrocento Sans"/>
                <a:sym typeface="Quattrocento Sans"/>
              </a:rPr>
              <a:t>Text</a:t>
            </a:r>
            <a:r>
              <a:rPr lang="zh-CN" altLang="en-US" sz="1200" dirty="0" smtClean="0">
                <a:latin typeface="Quattrocento Sans"/>
                <a:ea typeface="Quattrocento Sans"/>
                <a:cs typeface="Quattrocento Sans"/>
                <a:sym typeface="Quattrocento Sans"/>
              </a:rPr>
              <a:t> </a:t>
            </a:r>
            <a:r>
              <a:rPr lang="en-US" altLang="zh-CN" sz="1200" dirty="0" smtClean="0">
                <a:latin typeface="Quattrocento Sans"/>
                <a:ea typeface="Quattrocento Sans"/>
                <a:cs typeface="Quattrocento Sans"/>
                <a:sym typeface="Quattrocento Sans"/>
              </a:rPr>
              <a:t>Classification</a:t>
            </a:r>
            <a:endParaRPr lang="en" sz="1200" dirty="0">
              <a:latin typeface="Quattrocento Sans"/>
              <a:ea typeface="Quattrocento Sans"/>
              <a:cs typeface="Quattrocento Sans"/>
              <a:sym typeface="Quattrocento Sans"/>
            </a:endParaRPr>
          </a:p>
        </p:txBody>
      </p:sp>
      <p:sp>
        <p:nvSpPr>
          <p:cNvPr id="14" name="Shape 83"/>
          <p:cNvSpPr txBox="1"/>
          <p:nvPr/>
        </p:nvSpPr>
        <p:spPr>
          <a:xfrm>
            <a:off x="6137151" y="2314106"/>
            <a:ext cx="1983485" cy="1392046"/>
          </a:xfrm>
          <a:prstGeom prst="rect">
            <a:avLst/>
          </a:prstGeom>
          <a:noFill/>
          <a:ln>
            <a:noFill/>
          </a:ln>
        </p:spPr>
        <p:txBody>
          <a:bodyPr lIns="91425" tIns="91425" rIns="91425" bIns="91425" anchor="t" anchorCtr="0">
            <a:noAutofit/>
          </a:bodyPr>
          <a:lstStyle/>
          <a:p>
            <a:pPr lvl="0" rtl="0">
              <a:spcBef>
                <a:spcPts val="600"/>
              </a:spcBef>
              <a:buNone/>
            </a:pPr>
            <a:r>
              <a:rPr lang="en-US" altLang="zh-CN" sz="1200" b="1" dirty="0" smtClean="0">
                <a:highlight>
                  <a:srgbClr val="FFCD00"/>
                </a:highlight>
                <a:latin typeface="Quattrocento Sans"/>
                <a:ea typeface="Quattrocento Sans"/>
                <a:cs typeface="Quattrocento Sans"/>
                <a:sym typeface="Quattrocento Sans"/>
              </a:rPr>
              <a:t>Classifier</a:t>
            </a:r>
            <a:endParaRPr lang="en" sz="1200" b="1" dirty="0">
              <a:highlight>
                <a:srgbClr val="FFCD00"/>
              </a:highlight>
              <a:latin typeface="Quattrocento Sans"/>
              <a:ea typeface="Quattrocento Sans"/>
              <a:cs typeface="Quattrocento Sans"/>
              <a:sym typeface="Quattrocento Sans"/>
            </a:endParaRPr>
          </a:p>
          <a:p>
            <a:pPr lvl="0" rtl="0">
              <a:spcBef>
                <a:spcPts val="600"/>
              </a:spcBef>
              <a:buNone/>
            </a:pPr>
            <a:r>
              <a:rPr lang="en-US" altLang="zh-CN" sz="1200" dirty="0">
                <a:latin typeface="Quattrocento Sans"/>
                <a:ea typeface="Quattrocento Sans"/>
                <a:cs typeface="Quattrocento Sans"/>
                <a:sym typeface="Quattrocento Sans"/>
              </a:rPr>
              <a:t>C</a:t>
            </a:r>
            <a:r>
              <a:rPr lang="en-US" altLang="zh-CN" sz="1200" dirty="0" smtClean="0">
                <a:latin typeface="Quattrocento Sans"/>
                <a:ea typeface="Quattrocento Sans"/>
                <a:cs typeface="Quattrocento Sans"/>
                <a:sym typeface="Quattrocento Sans"/>
              </a:rPr>
              <a:t>hoose</a:t>
            </a:r>
            <a:r>
              <a:rPr lang="zh-CN" altLang="en-US" sz="1200" dirty="0" smtClean="0">
                <a:latin typeface="Quattrocento Sans"/>
                <a:ea typeface="Quattrocento Sans"/>
                <a:cs typeface="Quattrocento Sans"/>
                <a:sym typeface="Quattrocento Sans"/>
              </a:rPr>
              <a:t> </a:t>
            </a:r>
            <a:r>
              <a:rPr lang="en-US" altLang="zh-CN" sz="1200" dirty="0" smtClean="0">
                <a:latin typeface="Quattrocento Sans"/>
                <a:ea typeface="Quattrocento Sans"/>
                <a:cs typeface="Quattrocento Sans"/>
                <a:sym typeface="Quattrocento Sans"/>
              </a:rPr>
              <a:t>to</a:t>
            </a:r>
            <a:r>
              <a:rPr lang="zh-CN" altLang="en-US" sz="1200" dirty="0" smtClean="0">
                <a:latin typeface="Quattrocento Sans"/>
                <a:ea typeface="Quattrocento Sans"/>
                <a:cs typeface="Quattrocento Sans"/>
                <a:sym typeface="Quattrocento Sans"/>
              </a:rPr>
              <a:t> </a:t>
            </a:r>
            <a:r>
              <a:rPr lang="en-US" altLang="zh-CN" sz="1200" dirty="0" smtClean="0">
                <a:latin typeface="Quattrocento Sans"/>
                <a:ea typeface="Quattrocento Sans"/>
                <a:cs typeface="Quattrocento Sans"/>
                <a:sym typeface="Quattrocento Sans"/>
              </a:rPr>
              <a:t>add</a:t>
            </a:r>
            <a:r>
              <a:rPr lang="zh-CN" altLang="en-US" sz="1200" dirty="0" smtClean="0">
                <a:latin typeface="Quattrocento Sans"/>
                <a:ea typeface="Quattrocento Sans"/>
                <a:cs typeface="Quattrocento Sans"/>
                <a:sym typeface="Quattrocento Sans"/>
              </a:rPr>
              <a:t> </a:t>
            </a:r>
            <a:r>
              <a:rPr lang="en-US" altLang="zh-CN" sz="1200" dirty="0" smtClean="0">
                <a:latin typeface="Quattrocento Sans"/>
                <a:ea typeface="Quattrocento Sans"/>
                <a:cs typeface="Quattrocento Sans"/>
                <a:sym typeface="Quattrocento Sans"/>
              </a:rPr>
              <a:t>a</a:t>
            </a:r>
            <a:r>
              <a:rPr lang="zh-CN" altLang="en-US" sz="1200" dirty="0" smtClean="0">
                <a:latin typeface="Quattrocento Sans"/>
                <a:ea typeface="Quattrocento Sans"/>
                <a:cs typeface="Quattrocento Sans"/>
                <a:sym typeface="Quattrocento Sans"/>
              </a:rPr>
              <a:t> </a:t>
            </a:r>
            <a:r>
              <a:rPr lang="en-US" altLang="zh-CN" sz="1200" dirty="0" smtClean="0">
                <a:latin typeface="Quattrocento Sans"/>
                <a:ea typeface="Quattrocento Sans"/>
                <a:cs typeface="Quattrocento Sans"/>
                <a:sym typeface="Quattrocento Sans"/>
              </a:rPr>
              <a:t>layer</a:t>
            </a:r>
            <a:r>
              <a:rPr lang="zh-CN" altLang="en-US" sz="1200" dirty="0" smtClean="0">
                <a:latin typeface="Quattrocento Sans"/>
                <a:ea typeface="Quattrocento Sans"/>
                <a:cs typeface="Quattrocento Sans"/>
                <a:sym typeface="Quattrocento Sans"/>
              </a:rPr>
              <a:t> </a:t>
            </a:r>
            <a:r>
              <a:rPr lang="en-US" altLang="zh-CN" sz="1200" dirty="0" smtClean="0">
                <a:latin typeface="Quattrocento Sans"/>
                <a:ea typeface="Quattrocento Sans"/>
                <a:cs typeface="Quattrocento Sans"/>
                <a:sym typeface="Quattrocento Sans"/>
              </a:rPr>
              <a:t>of</a:t>
            </a:r>
            <a:r>
              <a:rPr lang="zh-CN" altLang="en-US" sz="1200" dirty="0" smtClean="0">
                <a:latin typeface="Quattrocento Sans"/>
                <a:ea typeface="Quattrocento Sans"/>
                <a:cs typeface="Quattrocento Sans"/>
                <a:sym typeface="Quattrocento Sans"/>
              </a:rPr>
              <a:t> </a:t>
            </a:r>
            <a:r>
              <a:rPr lang="en-US" altLang="zh-CN" sz="1200" b="1" i="1" dirty="0" err="1" smtClean="0">
                <a:latin typeface="Quattrocento Sans"/>
                <a:ea typeface="Quattrocento Sans"/>
                <a:cs typeface="Quattrocento Sans"/>
                <a:sym typeface="Quattrocento Sans"/>
              </a:rPr>
              <a:t>Softmax</a:t>
            </a:r>
            <a:r>
              <a:rPr lang="zh-CN" altLang="en-US" sz="1200" dirty="0" smtClean="0">
                <a:latin typeface="Quattrocento Sans"/>
                <a:ea typeface="Quattrocento Sans"/>
                <a:cs typeface="Quattrocento Sans"/>
                <a:sym typeface="Quattrocento Sans"/>
              </a:rPr>
              <a:t> </a:t>
            </a:r>
            <a:r>
              <a:rPr lang="en-US" altLang="zh-CN" sz="1200" dirty="0" smtClean="0">
                <a:latin typeface="Quattrocento Sans"/>
                <a:ea typeface="Quattrocento Sans"/>
                <a:cs typeface="Quattrocento Sans"/>
                <a:sym typeface="Quattrocento Sans"/>
              </a:rPr>
              <a:t>regression</a:t>
            </a:r>
            <a:r>
              <a:rPr lang="zh-CN" altLang="en-US" sz="1200" dirty="0" smtClean="0">
                <a:latin typeface="Quattrocento Sans"/>
                <a:ea typeface="Quattrocento Sans"/>
                <a:cs typeface="Quattrocento Sans"/>
                <a:sym typeface="Quattrocento Sans"/>
              </a:rPr>
              <a:t> </a:t>
            </a:r>
            <a:r>
              <a:rPr lang="en-US" altLang="zh-CN" sz="1200" dirty="0" smtClean="0">
                <a:latin typeface="Quattrocento Sans"/>
                <a:ea typeface="Quattrocento Sans"/>
                <a:cs typeface="Quattrocento Sans"/>
                <a:sym typeface="Quattrocento Sans"/>
              </a:rPr>
              <a:t>classifier</a:t>
            </a:r>
            <a:r>
              <a:rPr lang="zh-CN" altLang="en-US" sz="1200" dirty="0" smtClean="0">
                <a:latin typeface="Quattrocento Sans"/>
                <a:ea typeface="Quattrocento Sans"/>
                <a:cs typeface="Quattrocento Sans"/>
                <a:sym typeface="Quattrocento Sans"/>
              </a:rPr>
              <a:t> </a:t>
            </a:r>
            <a:r>
              <a:rPr lang="en-US" altLang="zh-CN" sz="1200" dirty="0" smtClean="0">
                <a:latin typeface="Quattrocento Sans"/>
                <a:ea typeface="Quattrocento Sans"/>
                <a:cs typeface="Quattrocento Sans"/>
                <a:sym typeface="Quattrocento Sans"/>
              </a:rPr>
              <a:t>after</a:t>
            </a:r>
            <a:r>
              <a:rPr lang="zh-CN" altLang="en-US" sz="1200" dirty="0" smtClean="0">
                <a:latin typeface="Quattrocento Sans"/>
                <a:ea typeface="Quattrocento Sans"/>
                <a:cs typeface="Quattrocento Sans"/>
                <a:sym typeface="Quattrocento Sans"/>
              </a:rPr>
              <a:t> </a:t>
            </a:r>
            <a:r>
              <a:rPr lang="en-US" altLang="zh-CN" sz="1200" b="1" i="1" dirty="0" smtClean="0">
                <a:latin typeface="Quattrocento Sans"/>
                <a:ea typeface="Quattrocento Sans"/>
                <a:cs typeface="Quattrocento Sans"/>
                <a:sym typeface="Quattrocento Sans"/>
              </a:rPr>
              <a:t>LSTM</a:t>
            </a:r>
            <a:r>
              <a:rPr lang="en-US" altLang="zh-CN" sz="1200" dirty="0" smtClean="0">
                <a:latin typeface="Quattrocento Sans"/>
                <a:ea typeface="Quattrocento Sans"/>
                <a:cs typeface="Quattrocento Sans"/>
                <a:sym typeface="Quattrocento Sans"/>
              </a:rPr>
              <a:t>,</a:t>
            </a:r>
            <a:r>
              <a:rPr lang="zh-CN" altLang="en-US" sz="1200" dirty="0" smtClean="0">
                <a:latin typeface="Quattrocento Sans"/>
                <a:ea typeface="Quattrocento Sans"/>
                <a:cs typeface="Quattrocento Sans"/>
                <a:sym typeface="Quattrocento Sans"/>
              </a:rPr>
              <a:t> </a:t>
            </a:r>
            <a:r>
              <a:rPr lang="en-US" altLang="zh-CN" sz="1200" dirty="0" smtClean="0">
                <a:latin typeface="Quattrocento Sans"/>
                <a:ea typeface="Quattrocento Sans"/>
                <a:cs typeface="Quattrocento Sans"/>
                <a:sym typeface="Quattrocento Sans"/>
              </a:rPr>
              <a:t>which</a:t>
            </a:r>
            <a:r>
              <a:rPr lang="zh-CN" altLang="en-US" sz="1200" dirty="0" smtClean="0">
                <a:latin typeface="Quattrocento Sans"/>
                <a:ea typeface="Quattrocento Sans"/>
                <a:cs typeface="Quattrocento Sans"/>
                <a:sym typeface="Quattrocento Sans"/>
              </a:rPr>
              <a:t> </a:t>
            </a:r>
            <a:r>
              <a:rPr lang="en-US" altLang="zh-CN" sz="1200" dirty="0" smtClean="0">
                <a:latin typeface="Quattrocento Sans"/>
                <a:ea typeface="Quattrocento Sans"/>
                <a:cs typeface="Quattrocento Sans"/>
                <a:sym typeface="Quattrocento Sans"/>
              </a:rPr>
              <a:t>helps</a:t>
            </a:r>
            <a:r>
              <a:rPr lang="zh-CN" altLang="en-US" sz="1200" dirty="0" smtClean="0">
                <a:latin typeface="Quattrocento Sans"/>
                <a:ea typeface="Quattrocento Sans"/>
                <a:cs typeface="Quattrocento Sans"/>
                <a:sym typeface="Quattrocento Sans"/>
              </a:rPr>
              <a:t> </a:t>
            </a:r>
            <a:r>
              <a:rPr lang="en-US" altLang="zh-CN" sz="1200" dirty="0" smtClean="0">
                <a:latin typeface="Quattrocento Sans"/>
                <a:ea typeface="Quattrocento Sans"/>
                <a:cs typeface="Quattrocento Sans"/>
                <a:sym typeface="Quattrocento Sans"/>
              </a:rPr>
              <a:t>us</a:t>
            </a:r>
            <a:r>
              <a:rPr lang="zh-CN" altLang="en-US" sz="1200" dirty="0" smtClean="0">
                <a:latin typeface="Quattrocento Sans"/>
                <a:ea typeface="Quattrocento Sans"/>
                <a:cs typeface="Quattrocento Sans"/>
                <a:sym typeface="Quattrocento Sans"/>
              </a:rPr>
              <a:t> </a:t>
            </a:r>
            <a:r>
              <a:rPr lang="en-US" altLang="zh-CN" sz="1200" dirty="0" smtClean="0">
                <a:latin typeface="Quattrocento Sans"/>
                <a:ea typeface="Quattrocento Sans"/>
                <a:cs typeface="Quattrocento Sans"/>
                <a:sym typeface="Quattrocento Sans"/>
              </a:rPr>
              <a:t>to</a:t>
            </a:r>
            <a:r>
              <a:rPr lang="zh-CN" altLang="en-US" sz="1200" dirty="0" smtClean="0">
                <a:latin typeface="Quattrocento Sans"/>
                <a:ea typeface="Quattrocento Sans"/>
                <a:cs typeface="Quattrocento Sans"/>
                <a:sym typeface="Quattrocento Sans"/>
              </a:rPr>
              <a:t> </a:t>
            </a:r>
            <a:r>
              <a:rPr lang="en-US" altLang="zh-CN" sz="1200" dirty="0" smtClean="0">
                <a:latin typeface="Quattrocento Sans"/>
                <a:ea typeface="Quattrocento Sans"/>
                <a:cs typeface="Quattrocento Sans"/>
                <a:sym typeface="Quattrocento Sans"/>
              </a:rPr>
              <a:t>do</a:t>
            </a:r>
            <a:r>
              <a:rPr lang="zh-CN" altLang="en-US" sz="1200" dirty="0" smtClean="0">
                <a:latin typeface="Quattrocento Sans"/>
                <a:ea typeface="Quattrocento Sans"/>
                <a:cs typeface="Quattrocento Sans"/>
                <a:sym typeface="Quattrocento Sans"/>
              </a:rPr>
              <a:t> </a:t>
            </a:r>
            <a:r>
              <a:rPr lang="en-US" altLang="zh-CN" sz="1200" b="1" i="1" dirty="0">
                <a:latin typeface="Quattrocento Sans"/>
                <a:ea typeface="Quattrocento Sans"/>
                <a:cs typeface="Quattrocento Sans"/>
                <a:sym typeface="Quattrocento Sans"/>
              </a:rPr>
              <a:t>M</a:t>
            </a:r>
            <a:r>
              <a:rPr lang="en-US" altLang="zh-CN" sz="1200" b="1" i="1" dirty="0" smtClean="0">
                <a:latin typeface="Quattrocento Sans"/>
                <a:ea typeface="Quattrocento Sans"/>
                <a:cs typeface="Quattrocento Sans"/>
                <a:sym typeface="Quattrocento Sans"/>
              </a:rPr>
              <a:t>ulti-class</a:t>
            </a:r>
            <a:r>
              <a:rPr lang="zh-CN" altLang="en-US" sz="1200" dirty="0" smtClean="0">
                <a:latin typeface="Quattrocento Sans"/>
                <a:ea typeface="Quattrocento Sans"/>
                <a:cs typeface="Quattrocento Sans"/>
                <a:sym typeface="Quattrocento Sans"/>
              </a:rPr>
              <a:t> </a:t>
            </a:r>
            <a:r>
              <a:rPr lang="en-US" altLang="zh-CN" sz="1200" dirty="0" smtClean="0">
                <a:latin typeface="Quattrocento Sans"/>
                <a:ea typeface="Quattrocento Sans"/>
                <a:cs typeface="Quattrocento Sans"/>
                <a:sym typeface="Quattrocento Sans"/>
              </a:rPr>
              <a:t>classification</a:t>
            </a:r>
            <a:endParaRPr lang="en" sz="1200" dirty="0">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18438092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1381250" y="922668"/>
            <a:ext cx="3878399" cy="435599"/>
          </a:xfrm>
          <a:prstGeom prst="rect">
            <a:avLst/>
          </a:prstGeom>
        </p:spPr>
        <p:txBody>
          <a:bodyPr lIns="91425" tIns="91425" rIns="91425" bIns="91425" anchor="ctr" anchorCtr="0">
            <a:noAutofit/>
          </a:bodyPr>
          <a:lstStyle/>
          <a:p>
            <a:pPr lvl="0"/>
            <a:r>
              <a:rPr lang="en-US" altLang="zh-CN" i="1" dirty="0" smtClean="0">
                <a:highlight>
                  <a:srgbClr val="FFCD00"/>
                </a:highlight>
              </a:rPr>
              <a:t>Word2Vec</a:t>
            </a:r>
            <a:endParaRPr lang="en" dirty="0">
              <a:highlight>
                <a:srgbClr val="FFCD00"/>
              </a:highlight>
            </a:endParaRPr>
          </a:p>
        </p:txBody>
      </p:sp>
      <p:grpSp>
        <p:nvGrpSpPr>
          <p:cNvPr id="113" name="Shape 113"/>
          <p:cNvGrpSpPr/>
          <p:nvPr/>
        </p:nvGrpSpPr>
        <p:grpSpPr>
          <a:xfrm>
            <a:off x="916458" y="1019750"/>
            <a:ext cx="214624" cy="214624"/>
            <a:chOff x="2594050" y="1631825"/>
            <a:chExt cx="439625" cy="439625"/>
          </a:xfrm>
        </p:grpSpPr>
        <p:sp>
          <p:nvSpPr>
            <p:cNvPr id="114" name="Shape 114"/>
            <p:cNvSpPr/>
            <p:nvPr/>
          </p:nvSpPr>
          <p:spPr>
            <a:xfrm>
              <a:off x="2594050" y="1883300"/>
              <a:ext cx="188175" cy="188150"/>
            </a:xfrm>
            <a:custGeom>
              <a:avLst/>
              <a:gdLst/>
              <a:ahLst/>
              <a:cxnLst/>
              <a:rect l="0" t="0" r="0" b="0"/>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5" name="Shape 115"/>
            <p:cNvSpPr/>
            <p:nvPr/>
          </p:nvSpPr>
          <p:spPr>
            <a:xfrm>
              <a:off x="2857700" y="1631825"/>
              <a:ext cx="175975" cy="176000"/>
            </a:xfrm>
            <a:custGeom>
              <a:avLst/>
              <a:gdLst/>
              <a:ahLst/>
              <a:cxnLst/>
              <a:rect l="0" t="0" r="0" b="0"/>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6" name="Shape 116"/>
            <p:cNvSpPr/>
            <p:nvPr/>
          </p:nvSpPr>
          <p:spPr>
            <a:xfrm>
              <a:off x="2662850" y="1699400"/>
              <a:ext cx="303250" cy="303250"/>
            </a:xfrm>
            <a:custGeom>
              <a:avLst/>
              <a:gdLst/>
              <a:ahLst/>
              <a:cxnLst/>
              <a:rect l="0" t="0" r="0" b="0"/>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7" name="Shape 117"/>
            <p:cNvSpPr/>
            <p:nvPr/>
          </p:nvSpPr>
          <p:spPr>
            <a:xfrm>
              <a:off x="2814911" y="1754061"/>
              <a:ext cx="49950" cy="49950"/>
            </a:xfrm>
            <a:custGeom>
              <a:avLst/>
              <a:gdLst/>
              <a:ahLst/>
              <a:cxnLst/>
              <a:rect l="0" t="0" r="0" b="0"/>
              <a:pathLst>
                <a:path w="1998" h="1998" fill="none" extrusionOk="0">
                  <a:moveTo>
                    <a:pt x="1" y="1997"/>
                  </a:moveTo>
                  <a:lnTo>
                    <a:pt x="1998"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4" name="Picture 3"/>
          <p:cNvPicPr>
            <a:picLocks noChangeAspect="1"/>
          </p:cNvPicPr>
          <p:nvPr/>
        </p:nvPicPr>
        <p:blipFill>
          <a:blip r:embed="rId3"/>
          <a:stretch>
            <a:fillRect/>
          </a:stretch>
        </p:blipFill>
        <p:spPr>
          <a:xfrm>
            <a:off x="1381250" y="1608082"/>
            <a:ext cx="2720420" cy="3051941"/>
          </a:xfrm>
          <a:prstGeom prst="rect">
            <a:avLst/>
          </a:prstGeom>
        </p:spPr>
      </p:pic>
      <p:sp>
        <p:nvSpPr>
          <p:cNvPr id="6" name="Rectangle 5"/>
          <p:cNvSpPr/>
          <p:nvPr/>
        </p:nvSpPr>
        <p:spPr>
          <a:xfrm>
            <a:off x="1117457" y="4725289"/>
            <a:ext cx="3248005" cy="307777"/>
          </a:xfrm>
          <a:prstGeom prst="rect">
            <a:avLst/>
          </a:prstGeom>
        </p:spPr>
        <p:txBody>
          <a:bodyPr wrap="none">
            <a:spAutoFit/>
          </a:bodyPr>
          <a:lstStyle/>
          <a:p>
            <a:r>
              <a:rPr lang="en-US" dirty="0">
                <a:latin typeface="Times New Roman" charset="0"/>
              </a:rPr>
              <a:t>Continuous Bag-of-Words model(CBOW)</a:t>
            </a:r>
            <a:endParaRPr lang="en-US" dirty="0"/>
          </a:p>
        </p:txBody>
      </p:sp>
      <p:sp>
        <p:nvSpPr>
          <p:cNvPr id="18" name="Shape 142"/>
          <p:cNvSpPr txBox="1">
            <a:spLocks noGrp="1"/>
          </p:cNvSpPr>
          <p:nvPr>
            <p:ph type="body" idx="1"/>
          </p:nvPr>
        </p:nvSpPr>
        <p:spPr>
          <a:xfrm>
            <a:off x="4756627" y="2546149"/>
            <a:ext cx="2978985" cy="1152447"/>
          </a:xfrm>
          <a:prstGeom prst="rect">
            <a:avLst/>
          </a:prstGeom>
        </p:spPr>
        <p:txBody>
          <a:bodyPr lIns="91425" tIns="91425" rIns="91425" bIns="91425" anchor="t" anchorCtr="0">
            <a:noAutofit/>
          </a:bodyPr>
          <a:lstStyle/>
          <a:p>
            <a:r>
              <a:rPr lang="zh-CN" altLang="en-US" sz="1800" dirty="0" smtClean="0">
                <a:latin typeface="Times New Roman" charset="0"/>
              </a:rPr>
              <a:t> </a:t>
            </a:r>
            <a:r>
              <a:rPr lang="en-US" altLang="zh-CN" sz="1800" dirty="0" smtClean="0">
                <a:latin typeface="Times New Roman" charset="0"/>
              </a:rPr>
              <a:t>P</a:t>
            </a:r>
            <a:r>
              <a:rPr lang="en-US" sz="1800" dirty="0" smtClean="0">
                <a:latin typeface="Times New Roman" charset="0"/>
              </a:rPr>
              <a:t>redicts </a:t>
            </a:r>
            <a:r>
              <a:rPr lang="en-US" sz="1800" dirty="0">
                <a:latin typeface="Times New Roman" charset="0"/>
              </a:rPr>
              <a:t>target words from source context words.</a:t>
            </a:r>
            <a:endParaRPr lang="en-US" sz="1800" dirty="0"/>
          </a:p>
          <a:p>
            <a:r>
              <a:rPr lang="zh-CN" altLang="en-US" sz="1800" dirty="0" smtClean="0">
                <a:latin typeface="Times New Roman" charset="0"/>
              </a:rPr>
              <a:t> </a:t>
            </a:r>
            <a:r>
              <a:rPr lang="en-US" altLang="zh-CN" sz="1800" dirty="0">
                <a:latin typeface="Times New Roman" charset="0"/>
              </a:rPr>
              <a:t>S</a:t>
            </a:r>
            <a:r>
              <a:rPr lang="en-US" sz="1800" dirty="0" smtClean="0">
                <a:latin typeface="Times New Roman" charset="0"/>
              </a:rPr>
              <a:t>maller </a:t>
            </a:r>
            <a:r>
              <a:rPr lang="en-US" sz="1800" dirty="0">
                <a:latin typeface="Times New Roman" charset="0"/>
              </a:rPr>
              <a:t>datasets.</a:t>
            </a:r>
            <a:endParaRPr lang="en-US" sz="1800" dirty="0"/>
          </a:p>
        </p:txBody>
      </p:sp>
    </p:spTree>
    <p:extLst>
      <p:ext uri="{BB962C8B-B14F-4D97-AF65-F5344CB8AC3E}">
        <p14:creationId xmlns:p14="http://schemas.microsoft.com/office/powerpoint/2010/main" val="12320481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1381250" y="922668"/>
            <a:ext cx="3878399" cy="435599"/>
          </a:xfrm>
          <a:prstGeom prst="rect">
            <a:avLst/>
          </a:prstGeom>
        </p:spPr>
        <p:txBody>
          <a:bodyPr lIns="91425" tIns="91425" rIns="91425" bIns="91425" anchor="ctr" anchorCtr="0">
            <a:noAutofit/>
          </a:bodyPr>
          <a:lstStyle/>
          <a:p>
            <a:pPr lvl="0"/>
            <a:r>
              <a:rPr lang="en-US" altLang="zh-CN" i="1" dirty="0" smtClean="0">
                <a:highlight>
                  <a:srgbClr val="FFCD00"/>
                </a:highlight>
              </a:rPr>
              <a:t>Word2Vec</a:t>
            </a:r>
            <a:endParaRPr lang="en" dirty="0">
              <a:highlight>
                <a:srgbClr val="FFCD00"/>
              </a:highlight>
            </a:endParaRPr>
          </a:p>
        </p:txBody>
      </p:sp>
      <p:grpSp>
        <p:nvGrpSpPr>
          <p:cNvPr id="113" name="Shape 113"/>
          <p:cNvGrpSpPr/>
          <p:nvPr/>
        </p:nvGrpSpPr>
        <p:grpSpPr>
          <a:xfrm>
            <a:off x="916458" y="1019750"/>
            <a:ext cx="214624" cy="214624"/>
            <a:chOff x="2594050" y="1631825"/>
            <a:chExt cx="439625" cy="439625"/>
          </a:xfrm>
        </p:grpSpPr>
        <p:sp>
          <p:nvSpPr>
            <p:cNvPr id="114" name="Shape 114"/>
            <p:cNvSpPr/>
            <p:nvPr/>
          </p:nvSpPr>
          <p:spPr>
            <a:xfrm>
              <a:off x="2594050" y="1883300"/>
              <a:ext cx="188175" cy="188150"/>
            </a:xfrm>
            <a:custGeom>
              <a:avLst/>
              <a:gdLst/>
              <a:ahLst/>
              <a:cxnLst/>
              <a:rect l="0" t="0" r="0" b="0"/>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5" name="Shape 115"/>
            <p:cNvSpPr/>
            <p:nvPr/>
          </p:nvSpPr>
          <p:spPr>
            <a:xfrm>
              <a:off x="2857700" y="1631825"/>
              <a:ext cx="175975" cy="176000"/>
            </a:xfrm>
            <a:custGeom>
              <a:avLst/>
              <a:gdLst/>
              <a:ahLst/>
              <a:cxnLst/>
              <a:rect l="0" t="0" r="0" b="0"/>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6" name="Shape 116"/>
            <p:cNvSpPr/>
            <p:nvPr/>
          </p:nvSpPr>
          <p:spPr>
            <a:xfrm>
              <a:off x="2662850" y="1699400"/>
              <a:ext cx="303250" cy="303250"/>
            </a:xfrm>
            <a:custGeom>
              <a:avLst/>
              <a:gdLst/>
              <a:ahLst/>
              <a:cxnLst/>
              <a:rect l="0" t="0" r="0" b="0"/>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7" name="Shape 117"/>
            <p:cNvSpPr/>
            <p:nvPr/>
          </p:nvSpPr>
          <p:spPr>
            <a:xfrm>
              <a:off x="2814911" y="1754061"/>
              <a:ext cx="49950" cy="49950"/>
            </a:xfrm>
            <a:custGeom>
              <a:avLst/>
              <a:gdLst/>
              <a:ahLst/>
              <a:cxnLst/>
              <a:rect l="0" t="0" r="0" b="0"/>
              <a:pathLst>
                <a:path w="1998" h="1998" fill="none" extrusionOk="0">
                  <a:moveTo>
                    <a:pt x="1" y="1997"/>
                  </a:moveTo>
                  <a:lnTo>
                    <a:pt x="1998"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21" name="Picture 20"/>
          <p:cNvPicPr>
            <a:picLocks noChangeAspect="1"/>
          </p:cNvPicPr>
          <p:nvPr/>
        </p:nvPicPr>
        <p:blipFill>
          <a:blip r:embed="rId3"/>
          <a:stretch>
            <a:fillRect/>
          </a:stretch>
        </p:blipFill>
        <p:spPr>
          <a:xfrm>
            <a:off x="1381250" y="1563768"/>
            <a:ext cx="2549537" cy="3117207"/>
          </a:xfrm>
          <a:prstGeom prst="rect">
            <a:avLst/>
          </a:prstGeom>
        </p:spPr>
      </p:pic>
      <p:sp>
        <p:nvSpPr>
          <p:cNvPr id="18" name="Shape 142"/>
          <p:cNvSpPr txBox="1">
            <a:spLocks noGrp="1"/>
          </p:cNvSpPr>
          <p:nvPr>
            <p:ph type="body" idx="1"/>
          </p:nvPr>
        </p:nvSpPr>
        <p:spPr>
          <a:xfrm>
            <a:off x="4756627" y="2546149"/>
            <a:ext cx="2978985" cy="1152447"/>
          </a:xfrm>
          <a:prstGeom prst="rect">
            <a:avLst/>
          </a:prstGeom>
        </p:spPr>
        <p:txBody>
          <a:bodyPr lIns="91425" tIns="91425" rIns="91425" bIns="91425" anchor="t" anchorCtr="0">
            <a:noAutofit/>
          </a:bodyPr>
          <a:lstStyle/>
          <a:p>
            <a:r>
              <a:rPr lang="zh-CN" altLang="en-US" sz="1800" dirty="0"/>
              <a:t> </a:t>
            </a:r>
            <a:r>
              <a:rPr lang="en-US" altLang="zh-CN" sz="1800" dirty="0" smtClean="0"/>
              <a:t>P</a:t>
            </a:r>
            <a:r>
              <a:rPr lang="en-US" sz="1800" dirty="0" smtClean="0"/>
              <a:t>redicts </a:t>
            </a:r>
            <a:r>
              <a:rPr lang="en-US" sz="1800" dirty="0"/>
              <a:t>source context-words from the target words.</a:t>
            </a:r>
            <a:endParaRPr lang="en-US" sz="1800" dirty="0"/>
          </a:p>
          <a:p>
            <a:r>
              <a:rPr lang="zh-CN" altLang="en-US" sz="1800" dirty="0"/>
              <a:t> </a:t>
            </a:r>
            <a:r>
              <a:rPr lang="en-US" altLang="zh-CN" sz="1800" dirty="0"/>
              <a:t>L</a:t>
            </a:r>
            <a:r>
              <a:rPr lang="en-US" sz="1800" dirty="0" smtClean="0"/>
              <a:t>arger </a:t>
            </a:r>
            <a:r>
              <a:rPr lang="en-US" sz="1800" dirty="0"/>
              <a:t>datasets.</a:t>
            </a:r>
          </a:p>
        </p:txBody>
      </p:sp>
      <p:sp>
        <p:nvSpPr>
          <p:cNvPr id="22" name="Rectangle 21"/>
          <p:cNvSpPr/>
          <p:nvPr/>
        </p:nvSpPr>
        <p:spPr>
          <a:xfrm>
            <a:off x="1743634" y="4725289"/>
            <a:ext cx="1519968" cy="307777"/>
          </a:xfrm>
          <a:prstGeom prst="rect">
            <a:avLst/>
          </a:prstGeom>
        </p:spPr>
        <p:txBody>
          <a:bodyPr wrap="none">
            <a:spAutoFit/>
          </a:bodyPr>
          <a:lstStyle/>
          <a:p>
            <a:r>
              <a:rPr lang="en-US" dirty="0">
                <a:latin typeface="Times New Roman" charset="0"/>
              </a:rPr>
              <a:t>Skip-Gram model </a:t>
            </a:r>
            <a:endParaRPr lang="en-US" dirty="0"/>
          </a:p>
        </p:txBody>
      </p:sp>
    </p:spTree>
    <p:extLst>
      <p:ext uri="{BB962C8B-B14F-4D97-AF65-F5344CB8AC3E}">
        <p14:creationId xmlns:p14="http://schemas.microsoft.com/office/powerpoint/2010/main" val="10168505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1381250" y="922668"/>
            <a:ext cx="3878399" cy="435599"/>
          </a:xfrm>
          <a:prstGeom prst="rect">
            <a:avLst/>
          </a:prstGeom>
        </p:spPr>
        <p:txBody>
          <a:bodyPr lIns="91425" tIns="91425" rIns="91425" bIns="91425" anchor="ctr" anchorCtr="0">
            <a:noAutofit/>
          </a:bodyPr>
          <a:lstStyle/>
          <a:p>
            <a:pPr lvl="0"/>
            <a:r>
              <a:rPr lang="en-US" altLang="zh-CN" i="1" dirty="0" smtClean="0">
                <a:highlight>
                  <a:srgbClr val="FFCD00"/>
                </a:highlight>
              </a:rPr>
              <a:t>Word2Vec</a:t>
            </a:r>
            <a:endParaRPr lang="en" dirty="0">
              <a:highlight>
                <a:srgbClr val="FFCD00"/>
              </a:highlight>
            </a:endParaRPr>
          </a:p>
        </p:txBody>
      </p:sp>
      <p:grpSp>
        <p:nvGrpSpPr>
          <p:cNvPr id="113" name="Shape 113"/>
          <p:cNvGrpSpPr/>
          <p:nvPr/>
        </p:nvGrpSpPr>
        <p:grpSpPr>
          <a:xfrm>
            <a:off x="916458" y="1019750"/>
            <a:ext cx="214624" cy="214624"/>
            <a:chOff x="2594050" y="1631825"/>
            <a:chExt cx="439625" cy="439625"/>
          </a:xfrm>
        </p:grpSpPr>
        <p:sp>
          <p:nvSpPr>
            <p:cNvPr id="114" name="Shape 114"/>
            <p:cNvSpPr/>
            <p:nvPr/>
          </p:nvSpPr>
          <p:spPr>
            <a:xfrm>
              <a:off x="2594050" y="1883300"/>
              <a:ext cx="188175" cy="188150"/>
            </a:xfrm>
            <a:custGeom>
              <a:avLst/>
              <a:gdLst/>
              <a:ahLst/>
              <a:cxnLst/>
              <a:rect l="0" t="0" r="0" b="0"/>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5" name="Shape 115"/>
            <p:cNvSpPr/>
            <p:nvPr/>
          </p:nvSpPr>
          <p:spPr>
            <a:xfrm>
              <a:off x="2857700" y="1631825"/>
              <a:ext cx="175975" cy="176000"/>
            </a:xfrm>
            <a:custGeom>
              <a:avLst/>
              <a:gdLst/>
              <a:ahLst/>
              <a:cxnLst/>
              <a:rect l="0" t="0" r="0" b="0"/>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6" name="Shape 116"/>
            <p:cNvSpPr/>
            <p:nvPr/>
          </p:nvSpPr>
          <p:spPr>
            <a:xfrm>
              <a:off x="2662850" y="1699400"/>
              <a:ext cx="303250" cy="303250"/>
            </a:xfrm>
            <a:custGeom>
              <a:avLst/>
              <a:gdLst/>
              <a:ahLst/>
              <a:cxnLst/>
              <a:rect l="0" t="0" r="0" b="0"/>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7" name="Shape 117"/>
            <p:cNvSpPr/>
            <p:nvPr/>
          </p:nvSpPr>
          <p:spPr>
            <a:xfrm>
              <a:off x="2814911" y="1754061"/>
              <a:ext cx="49950" cy="49950"/>
            </a:xfrm>
            <a:custGeom>
              <a:avLst/>
              <a:gdLst/>
              <a:ahLst/>
              <a:cxnLst/>
              <a:rect l="0" t="0" r="0" b="0"/>
              <a:pathLst>
                <a:path w="1998" h="1998" fill="none" extrusionOk="0">
                  <a:moveTo>
                    <a:pt x="1" y="1997"/>
                  </a:moveTo>
                  <a:lnTo>
                    <a:pt x="1998"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18" name="Shape 142"/>
          <p:cNvSpPr txBox="1">
            <a:spLocks noGrp="1"/>
          </p:cNvSpPr>
          <p:nvPr>
            <p:ph type="body" idx="1"/>
          </p:nvPr>
        </p:nvSpPr>
        <p:spPr>
          <a:xfrm>
            <a:off x="1645566" y="1901950"/>
            <a:ext cx="2716228" cy="1152447"/>
          </a:xfrm>
          <a:prstGeom prst="rect">
            <a:avLst/>
          </a:prstGeom>
        </p:spPr>
        <p:txBody>
          <a:bodyPr lIns="91425" tIns="91425" rIns="91425" bIns="91425" anchor="t" anchorCtr="0">
            <a:noAutofit/>
          </a:bodyPr>
          <a:lstStyle/>
          <a:p>
            <a:r>
              <a:rPr lang="zh-CN" altLang="en-US" sz="1600" dirty="0" smtClean="0"/>
              <a:t> </a:t>
            </a:r>
            <a:r>
              <a:rPr lang="en-US" altLang="zh-CN" sz="1600" dirty="0" smtClean="0"/>
              <a:t>A</a:t>
            </a:r>
            <a:r>
              <a:rPr lang="zh-CN" altLang="en-US" sz="1600" dirty="0" smtClean="0"/>
              <a:t> </a:t>
            </a:r>
            <a:r>
              <a:rPr lang="en-US" altLang="zh-CN" sz="1600" dirty="0" smtClean="0"/>
              <a:t>trick</a:t>
            </a:r>
            <a:r>
              <a:rPr lang="en-US" altLang="zh-CN" sz="1600" dirty="0"/>
              <a:t>: not the neural network, but the hidden layer(word vectors</a:t>
            </a:r>
            <a:r>
              <a:rPr lang="en-US" altLang="zh-CN" sz="1600" dirty="0" smtClean="0"/>
              <a:t>).</a:t>
            </a:r>
            <a:endParaRPr lang="en-US" sz="1600" dirty="0"/>
          </a:p>
        </p:txBody>
      </p:sp>
      <p:sp>
        <p:nvSpPr>
          <p:cNvPr id="11" name="Shape 142"/>
          <p:cNvSpPr txBox="1">
            <a:spLocks/>
          </p:cNvSpPr>
          <p:nvPr/>
        </p:nvSpPr>
        <p:spPr>
          <a:xfrm>
            <a:off x="1423289" y="1443608"/>
            <a:ext cx="2076655" cy="25738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R="0" lvl="1" algn="l" rtl="0">
              <a:lnSpc>
                <a:spcPct val="100000"/>
              </a:lnSpc>
              <a:spcBef>
                <a:spcPts val="480"/>
              </a:spcBef>
              <a:spcAft>
                <a:spcPts val="0"/>
              </a:spcAft>
              <a:buClr>
                <a:srgbClr val="FFCD00"/>
              </a:buClr>
              <a:buSzPct val="100000"/>
              <a:buFont typeface="Quattrocento Sans"/>
              <a:buNone/>
              <a:defRPr sz="2000" b="0" i="0" u="none" strike="noStrike" cap="none">
                <a:solidFill>
                  <a:srgbClr val="000000"/>
                </a:solidFill>
                <a:latin typeface="Quattrocento Sans"/>
                <a:ea typeface="Quattrocento Sans"/>
                <a:cs typeface="Quattrocento Sans"/>
                <a:sym typeface="Quattrocento Sans"/>
              </a:defRPr>
            </a:lvl2pPr>
            <a:lvl3pPr marR="0" lvl="2" algn="l" rtl="0">
              <a:lnSpc>
                <a:spcPct val="100000"/>
              </a:lnSpc>
              <a:spcBef>
                <a:spcPts val="480"/>
              </a:spcBef>
              <a:spcAft>
                <a:spcPts val="0"/>
              </a:spcAft>
              <a:buClr>
                <a:srgbClr val="FFCD00"/>
              </a:buClr>
              <a:buSzPct val="100000"/>
              <a:buFont typeface="Quattrocento Sans"/>
              <a:buNone/>
              <a:defRPr sz="20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r>
              <a:rPr lang="zh-CN" altLang="en-US" sz="1600" b="1" dirty="0" smtClean="0">
                <a:latin typeface="Times New Roman" charset="0"/>
              </a:rPr>
              <a:t> </a:t>
            </a:r>
            <a:r>
              <a:rPr lang="en-US" sz="1600" b="1" dirty="0" smtClean="0">
                <a:latin typeface="Times New Roman" charset="0"/>
              </a:rPr>
              <a:t>Skip-Gram </a:t>
            </a:r>
            <a:r>
              <a:rPr lang="en-US" sz="1600" b="1" dirty="0">
                <a:latin typeface="Times New Roman" charset="0"/>
              </a:rPr>
              <a:t>model </a:t>
            </a:r>
            <a:endParaRPr lang="en-US" sz="1600" b="1" dirty="0"/>
          </a:p>
        </p:txBody>
      </p:sp>
      <p:sp>
        <p:nvSpPr>
          <p:cNvPr id="12" name="Shape 142"/>
          <p:cNvSpPr txBox="1">
            <a:spLocks/>
          </p:cNvSpPr>
          <p:nvPr/>
        </p:nvSpPr>
        <p:spPr>
          <a:xfrm>
            <a:off x="4361794" y="1901950"/>
            <a:ext cx="2978985" cy="253467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R="0" lvl="1" algn="l" rtl="0">
              <a:lnSpc>
                <a:spcPct val="100000"/>
              </a:lnSpc>
              <a:spcBef>
                <a:spcPts val="480"/>
              </a:spcBef>
              <a:spcAft>
                <a:spcPts val="0"/>
              </a:spcAft>
              <a:buClr>
                <a:srgbClr val="FFCD00"/>
              </a:buClr>
              <a:buSzPct val="100000"/>
              <a:buFont typeface="Quattrocento Sans"/>
              <a:buNone/>
              <a:defRPr sz="2000" b="0" i="0" u="none" strike="noStrike" cap="none">
                <a:solidFill>
                  <a:srgbClr val="000000"/>
                </a:solidFill>
                <a:latin typeface="Quattrocento Sans"/>
                <a:ea typeface="Quattrocento Sans"/>
                <a:cs typeface="Quattrocento Sans"/>
                <a:sym typeface="Quattrocento Sans"/>
              </a:defRPr>
            </a:lvl2pPr>
            <a:lvl3pPr marR="0" lvl="2" algn="l" rtl="0">
              <a:lnSpc>
                <a:spcPct val="100000"/>
              </a:lnSpc>
              <a:spcBef>
                <a:spcPts val="480"/>
              </a:spcBef>
              <a:spcAft>
                <a:spcPts val="0"/>
              </a:spcAft>
              <a:buClr>
                <a:srgbClr val="FFCD00"/>
              </a:buClr>
              <a:buSzPct val="100000"/>
              <a:buFont typeface="Quattrocento Sans"/>
              <a:buNone/>
              <a:defRPr sz="20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r>
              <a:rPr lang="zh-CN" altLang="en-US" sz="1600" dirty="0" smtClean="0"/>
              <a:t> </a:t>
            </a:r>
            <a:r>
              <a:rPr lang="en-US" altLang="zh-CN" sz="1600" dirty="0"/>
              <a:t>N</a:t>
            </a:r>
            <a:r>
              <a:rPr lang="en-US" altLang="zh-CN" sz="1600" dirty="0" smtClean="0"/>
              <a:t>eural network: Given a specific word in the middle of a sentence (the input word), look at the words nearby and pick one at random. The network is going to tell us the probability for every word in our vocabulary of being the “nearby word” that we chose.</a:t>
            </a:r>
            <a:endParaRPr lang="en-US" sz="1600" dirty="0"/>
          </a:p>
        </p:txBody>
      </p:sp>
    </p:spTree>
    <p:extLst>
      <p:ext uri="{BB962C8B-B14F-4D97-AF65-F5344CB8AC3E}">
        <p14:creationId xmlns:p14="http://schemas.microsoft.com/office/powerpoint/2010/main" val="18426377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1381250" y="922668"/>
            <a:ext cx="3878399" cy="435599"/>
          </a:xfrm>
          <a:prstGeom prst="rect">
            <a:avLst/>
          </a:prstGeom>
        </p:spPr>
        <p:txBody>
          <a:bodyPr lIns="91425" tIns="91425" rIns="91425" bIns="91425" anchor="ctr" anchorCtr="0">
            <a:noAutofit/>
          </a:bodyPr>
          <a:lstStyle/>
          <a:p>
            <a:pPr lvl="0"/>
            <a:r>
              <a:rPr lang="en-US" altLang="zh-CN" i="1" dirty="0" smtClean="0">
                <a:highlight>
                  <a:srgbClr val="FFCD00"/>
                </a:highlight>
              </a:rPr>
              <a:t>Word2Vec</a:t>
            </a:r>
            <a:endParaRPr lang="en" dirty="0">
              <a:highlight>
                <a:srgbClr val="FFCD00"/>
              </a:highlight>
            </a:endParaRPr>
          </a:p>
        </p:txBody>
      </p:sp>
      <p:grpSp>
        <p:nvGrpSpPr>
          <p:cNvPr id="113" name="Shape 113"/>
          <p:cNvGrpSpPr/>
          <p:nvPr/>
        </p:nvGrpSpPr>
        <p:grpSpPr>
          <a:xfrm>
            <a:off x="916458" y="1019750"/>
            <a:ext cx="214624" cy="214624"/>
            <a:chOff x="2594050" y="1631825"/>
            <a:chExt cx="439625" cy="439625"/>
          </a:xfrm>
        </p:grpSpPr>
        <p:sp>
          <p:nvSpPr>
            <p:cNvPr id="114" name="Shape 114"/>
            <p:cNvSpPr/>
            <p:nvPr/>
          </p:nvSpPr>
          <p:spPr>
            <a:xfrm>
              <a:off x="2594050" y="1883300"/>
              <a:ext cx="188175" cy="188150"/>
            </a:xfrm>
            <a:custGeom>
              <a:avLst/>
              <a:gdLst/>
              <a:ahLst/>
              <a:cxnLst/>
              <a:rect l="0" t="0" r="0" b="0"/>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5" name="Shape 115"/>
            <p:cNvSpPr/>
            <p:nvPr/>
          </p:nvSpPr>
          <p:spPr>
            <a:xfrm>
              <a:off x="2857700" y="1631825"/>
              <a:ext cx="175975" cy="176000"/>
            </a:xfrm>
            <a:custGeom>
              <a:avLst/>
              <a:gdLst/>
              <a:ahLst/>
              <a:cxnLst/>
              <a:rect l="0" t="0" r="0" b="0"/>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6" name="Shape 116"/>
            <p:cNvSpPr/>
            <p:nvPr/>
          </p:nvSpPr>
          <p:spPr>
            <a:xfrm>
              <a:off x="2662850" y="1699400"/>
              <a:ext cx="303250" cy="303250"/>
            </a:xfrm>
            <a:custGeom>
              <a:avLst/>
              <a:gdLst/>
              <a:ahLst/>
              <a:cxnLst/>
              <a:rect l="0" t="0" r="0" b="0"/>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7" name="Shape 117"/>
            <p:cNvSpPr/>
            <p:nvPr/>
          </p:nvSpPr>
          <p:spPr>
            <a:xfrm>
              <a:off x="2814911" y="1754061"/>
              <a:ext cx="49950" cy="49950"/>
            </a:xfrm>
            <a:custGeom>
              <a:avLst/>
              <a:gdLst/>
              <a:ahLst/>
              <a:cxnLst/>
              <a:rect l="0" t="0" r="0" b="0"/>
              <a:pathLst>
                <a:path w="1998" h="1998" fill="none" extrusionOk="0">
                  <a:moveTo>
                    <a:pt x="1" y="1997"/>
                  </a:moveTo>
                  <a:lnTo>
                    <a:pt x="1998"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18" name="Shape 142"/>
          <p:cNvSpPr txBox="1">
            <a:spLocks noGrp="1"/>
          </p:cNvSpPr>
          <p:nvPr>
            <p:ph type="body" idx="1"/>
          </p:nvPr>
        </p:nvSpPr>
        <p:spPr>
          <a:xfrm>
            <a:off x="1598268" y="2521794"/>
            <a:ext cx="2285304" cy="1152447"/>
          </a:xfrm>
          <a:prstGeom prst="rect">
            <a:avLst/>
          </a:prstGeom>
        </p:spPr>
        <p:txBody>
          <a:bodyPr lIns="91425" tIns="91425" rIns="91425" bIns="91425" anchor="t" anchorCtr="0">
            <a:noAutofit/>
          </a:bodyPr>
          <a:lstStyle/>
          <a:p>
            <a:r>
              <a:rPr lang="zh-CN" altLang="en-US" sz="1600" dirty="0" smtClean="0"/>
              <a:t> </a:t>
            </a:r>
            <a:r>
              <a:rPr lang="en-US" altLang="zh-CN" sz="1600" dirty="0"/>
              <a:t>S</a:t>
            </a:r>
            <a:r>
              <a:rPr lang="en-US" altLang="zh-CN" sz="1600" dirty="0" smtClean="0"/>
              <a:t>tatistics </a:t>
            </a:r>
            <a:r>
              <a:rPr lang="en-US" altLang="zh-CN" sz="1600" dirty="0"/>
              <a:t>of times each pairing shows up higher probability a pair shows up, more relevant the two words.</a:t>
            </a:r>
            <a:endParaRPr lang="en-US" sz="1600" dirty="0"/>
          </a:p>
        </p:txBody>
      </p:sp>
      <p:sp>
        <p:nvSpPr>
          <p:cNvPr id="11" name="Shape 142"/>
          <p:cNvSpPr txBox="1">
            <a:spLocks/>
          </p:cNvSpPr>
          <p:nvPr/>
        </p:nvSpPr>
        <p:spPr>
          <a:xfrm>
            <a:off x="1423289" y="1443608"/>
            <a:ext cx="2076655" cy="25738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R="0" lvl="1" algn="l" rtl="0">
              <a:lnSpc>
                <a:spcPct val="100000"/>
              </a:lnSpc>
              <a:spcBef>
                <a:spcPts val="480"/>
              </a:spcBef>
              <a:spcAft>
                <a:spcPts val="0"/>
              </a:spcAft>
              <a:buClr>
                <a:srgbClr val="FFCD00"/>
              </a:buClr>
              <a:buSzPct val="100000"/>
              <a:buFont typeface="Quattrocento Sans"/>
              <a:buNone/>
              <a:defRPr sz="2000" b="0" i="0" u="none" strike="noStrike" cap="none">
                <a:solidFill>
                  <a:srgbClr val="000000"/>
                </a:solidFill>
                <a:latin typeface="Quattrocento Sans"/>
                <a:ea typeface="Quattrocento Sans"/>
                <a:cs typeface="Quattrocento Sans"/>
                <a:sym typeface="Quattrocento Sans"/>
              </a:defRPr>
            </a:lvl2pPr>
            <a:lvl3pPr marR="0" lvl="2" algn="l" rtl="0">
              <a:lnSpc>
                <a:spcPct val="100000"/>
              </a:lnSpc>
              <a:spcBef>
                <a:spcPts val="480"/>
              </a:spcBef>
              <a:spcAft>
                <a:spcPts val="0"/>
              </a:spcAft>
              <a:buClr>
                <a:srgbClr val="FFCD00"/>
              </a:buClr>
              <a:buSzPct val="100000"/>
              <a:buFont typeface="Quattrocento Sans"/>
              <a:buNone/>
              <a:defRPr sz="20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r>
              <a:rPr lang="zh-CN" altLang="en-US" sz="1600" b="1" dirty="0" smtClean="0">
                <a:latin typeface="Times New Roman" charset="0"/>
              </a:rPr>
              <a:t> </a:t>
            </a:r>
            <a:r>
              <a:rPr lang="en-US" altLang="zh-CN" sz="1600" b="1" dirty="0" smtClean="0">
                <a:latin typeface="Times New Roman" charset="0"/>
              </a:rPr>
              <a:t>Pair</a:t>
            </a:r>
            <a:endParaRPr lang="en-US" sz="1600" b="1" dirty="0"/>
          </a:p>
        </p:txBody>
      </p:sp>
      <p:pic>
        <p:nvPicPr>
          <p:cNvPr id="9218" name="Picture 2" descr="https://lh4.googleusercontent.com/feQpg0CGGDDLuoQnaD4HJLIUDdyRtNO2Y8gdRKHucYJAbJjj-aSdx_fMu_aQnyfZ6g-tIIqjbp2x-NdNcDxWA-gEyXCWKx8B1EHeGEo0wCOmtHuZXdKeskWcQkgrBTuz2u-IMgfg9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700995"/>
            <a:ext cx="4679633" cy="279404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598268" y="4706963"/>
            <a:ext cx="5604419" cy="261610"/>
          </a:xfrm>
          <a:prstGeom prst="rect">
            <a:avLst/>
          </a:prstGeom>
          <a:noFill/>
        </p:spPr>
        <p:txBody>
          <a:bodyPr wrap="none" rtlCol="0">
            <a:spAutoFit/>
          </a:bodyPr>
          <a:lstStyle/>
          <a:p>
            <a:r>
              <a:rPr lang="en-US" altLang="zh-CN" sz="1100" dirty="0" smtClean="0"/>
              <a:t>Graph</a:t>
            </a:r>
            <a:r>
              <a:rPr lang="zh-CN" altLang="en-US" sz="1100" dirty="0" smtClean="0"/>
              <a:t> </a:t>
            </a:r>
            <a:r>
              <a:rPr lang="en-US" altLang="zh-CN" sz="1100" dirty="0" smtClean="0"/>
              <a:t>from</a:t>
            </a:r>
            <a:r>
              <a:rPr lang="zh-CN" altLang="en-US" sz="1100" dirty="0" smtClean="0"/>
              <a:t> </a:t>
            </a:r>
            <a:r>
              <a:rPr lang="en-US" sz="1100" dirty="0" smtClean="0"/>
              <a:t>http</a:t>
            </a:r>
            <a:r>
              <a:rPr lang="en-US" sz="1100" dirty="0"/>
              <a:t>://</a:t>
            </a:r>
            <a:r>
              <a:rPr lang="en-US" sz="1100" dirty="0" err="1"/>
              <a:t>mccormickml.com</a:t>
            </a:r>
            <a:r>
              <a:rPr lang="en-US" sz="1100" dirty="0"/>
              <a:t>/2016/04/19/word2vec-tutorial-the-skip-gram-model/</a:t>
            </a:r>
          </a:p>
        </p:txBody>
      </p:sp>
    </p:spTree>
    <p:extLst>
      <p:ext uri="{BB962C8B-B14F-4D97-AF65-F5344CB8AC3E}">
        <p14:creationId xmlns:p14="http://schemas.microsoft.com/office/powerpoint/2010/main" val="1180234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1381250" y="922668"/>
            <a:ext cx="3878399" cy="435599"/>
          </a:xfrm>
          <a:prstGeom prst="rect">
            <a:avLst/>
          </a:prstGeom>
        </p:spPr>
        <p:txBody>
          <a:bodyPr lIns="91425" tIns="91425" rIns="91425" bIns="91425" anchor="ctr" anchorCtr="0">
            <a:noAutofit/>
          </a:bodyPr>
          <a:lstStyle/>
          <a:p>
            <a:pPr lvl="0"/>
            <a:r>
              <a:rPr lang="en-US" altLang="zh-CN" i="1" dirty="0" smtClean="0">
                <a:highlight>
                  <a:srgbClr val="FFCD00"/>
                </a:highlight>
              </a:rPr>
              <a:t>Word2Vec</a:t>
            </a:r>
            <a:endParaRPr lang="en" dirty="0">
              <a:highlight>
                <a:srgbClr val="FFCD00"/>
              </a:highlight>
            </a:endParaRPr>
          </a:p>
        </p:txBody>
      </p:sp>
      <p:grpSp>
        <p:nvGrpSpPr>
          <p:cNvPr id="113" name="Shape 113"/>
          <p:cNvGrpSpPr/>
          <p:nvPr/>
        </p:nvGrpSpPr>
        <p:grpSpPr>
          <a:xfrm>
            <a:off x="916458" y="1019750"/>
            <a:ext cx="214624" cy="214624"/>
            <a:chOff x="2594050" y="1631825"/>
            <a:chExt cx="439625" cy="439625"/>
          </a:xfrm>
        </p:grpSpPr>
        <p:sp>
          <p:nvSpPr>
            <p:cNvPr id="114" name="Shape 114"/>
            <p:cNvSpPr/>
            <p:nvPr/>
          </p:nvSpPr>
          <p:spPr>
            <a:xfrm>
              <a:off x="2594050" y="1883300"/>
              <a:ext cx="188175" cy="188150"/>
            </a:xfrm>
            <a:custGeom>
              <a:avLst/>
              <a:gdLst/>
              <a:ahLst/>
              <a:cxnLst/>
              <a:rect l="0" t="0" r="0" b="0"/>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5" name="Shape 115"/>
            <p:cNvSpPr/>
            <p:nvPr/>
          </p:nvSpPr>
          <p:spPr>
            <a:xfrm>
              <a:off x="2857700" y="1631825"/>
              <a:ext cx="175975" cy="176000"/>
            </a:xfrm>
            <a:custGeom>
              <a:avLst/>
              <a:gdLst/>
              <a:ahLst/>
              <a:cxnLst/>
              <a:rect l="0" t="0" r="0" b="0"/>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6" name="Shape 116"/>
            <p:cNvSpPr/>
            <p:nvPr/>
          </p:nvSpPr>
          <p:spPr>
            <a:xfrm>
              <a:off x="2662850" y="1699400"/>
              <a:ext cx="303250" cy="303250"/>
            </a:xfrm>
            <a:custGeom>
              <a:avLst/>
              <a:gdLst/>
              <a:ahLst/>
              <a:cxnLst/>
              <a:rect l="0" t="0" r="0" b="0"/>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7" name="Shape 117"/>
            <p:cNvSpPr/>
            <p:nvPr/>
          </p:nvSpPr>
          <p:spPr>
            <a:xfrm>
              <a:off x="2814911" y="1754061"/>
              <a:ext cx="49950" cy="49950"/>
            </a:xfrm>
            <a:custGeom>
              <a:avLst/>
              <a:gdLst/>
              <a:ahLst/>
              <a:cxnLst/>
              <a:rect l="0" t="0" r="0" b="0"/>
              <a:pathLst>
                <a:path w="1998" h="1998" fill="none" extrusionOk="0">
                  <a:moveTo>
                    <a:pt x="1" y="1997"/>
                  </a:moveTo>
                  <a:lnTo>
                    <a:pt x="1998"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11" name="Shape 142"/>
          <p:cNvSpPr txBox="1">
            <a:spLocks/>
          </p:cNvSpPr>
          <p:nvPr/>
        </p:nvSpPr>
        <p:spPr>
          <a:xfrm>
            <a:off x="1423289" y="1443608"/>
            <a:ext cx="2076655" cy="25738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R="0" lvl="1" algn="l" rtl="0">
              <a:lnSpc>
                <a:spcPct val="100000"/>
              </a:lnSpc>
              <a:spcBef>
                <a:spcPts val="480"/>
              </a:spcBef>
              <a:spcAft>
                <a:spcPts val="0"/>
              </a:spcAft>
              <a:buClr>
                <a:srgbClr val="FFCD00"/>
              </a:buClr>
              <a:buSzPct val="100000"/>
              <a:buFont typeface="Quattrocento Sans"/>
              <a:buNone/>
              <a:defRPr sz="2000" b="0" i="0" u="none" strike="noStrike" cap="none">
                <a:solidFill>
                  <a:srgbClr val="000000"/>
                </a:solidFill>
                <a:latin typeface="Quattrocento Sans"/>
                <a:ea typeface="Quattrocento Sans"/>
                <a:cs typeface="Quattrocento Sans"/>
                <a:sym typeface="Quattrocento Sans"/>
              </a:defRPr>
            </a:lvl2pPr>
            <a:lvl3pPr marR="0" lvl="2" algn="l" rtl="0">
              <a:lnSpc>
                <a:spcPct val="100000"/>
              </a:lnSpc>
              <a:spcBef>
                <a:spcPts val="480"/>
              </a:spcBef>
              <a:spcAft>
                <a:spcPts val="0"/>
              </a:spcAft>
              <a:buClr>
                <a:srgbClr val="FFCD00"/>
              </a:buClr>
              <a:buSzPct val="100000"/>
              <a:buFont typeface="Quattrocento Sans"/>
              <a:buNone/>
              <a:defRPr sz="20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r>
              <a:rPr lang="zh-CN" altLang="en-US" sz="1600" b="1" dirty="0" smtClean="0">
                <a:latin typeface="Times New Roman" charset="0"/>
              </a:rPr>
              <a:t> </a:t>
            </a:r>
            <a:r>
              <a:rPr lang="en-US" altLang="zh-CN" sz="1600" b="1" dirty="0" smtClean="0">
                <a:latin typeface="Times New Roman" charset="0"/>
              </a:rPr>
              <a:t>Detail</a:t>
            </a:r>
            <a:endParaRPr lang="en-US" sz="1600" b="1" dirty="0"/>
          </a:p>
        </p:txBody>
      </p:sp>
      <p:pic>
        <p:nvPicPr>
          <p:cNvPr id="10242" name="Picture 2" descr="https://lh5.googleusercontent.com/7mcXmf9ynZoYJdmLPnmrIVotj5RFnzuQj9jOsai2pEqUsZRT9ZsIhgjnxWzUPidAtZAgReZCKbtivqs5rnoOVvpbfsOtL_LcDrQynEcVSl6MsFIKlW6qFCcnRiCYfz8kFVFVhSqEgA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458" y="1927014"/>
            <a:ext cx="4099125" cy="256032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s://lh5.googleusercontent.com/ljIHTVCW_lR4wszhWIk9qQY4JtFeJQEOTj2MZQTeGVffw-LUjJa-_02oYcSYG_gI8i51LTbtKZ7vZBPJSEgDIdHL2JnGX8YmHSzXp13Eawk63fIQQ3131J9zOVSBZ0tQkcgShipy_O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9649" y="1560148"/>
            <a:ext cx="3411415" cy="292718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598268" y="4706963"/>
            <a:ext cx="5604419" cy="261610"/>
          </a:xfrm>
          <a:prstGeom prst="rect">
            <a:avLst/>
          </a:prstGeom>
          <a:noFill/>
        </p:spPr>
        <p:txBody>
          <a:bodyPr wrap="none" rtlCol="0">
            <a:spAutoFit/>
          </a:bodyPr>
          <a:lstStyle/>
          <a:p>
            <a:r>
              <a:rPr lang="en-US" altLang="zh-CN" sz="1100" dirty="0" smtClean="0"/>
              <a:t>Graph</a:t>
            </a:r>
            <a:r>
              <a:rPr lang="zh-CN" altLang="en-US" sz="1100" dirty="0" smtClean="0"/>
              <a:t> </a:t>
            </a:r>
            <a:r>
              <a:rPr lang="en-US" altLang="zh-CN" sz="1100" dirty="0" smtClean="0"/>
              <a:t>from</a:t>
            </a:r>
            <a:r>
              <a:rPr lang="zh-CN" altLang="en-US" sz="1100" dirty="0" smtClean="0"/>
              <a:t> </a:t>
            </a:r>
            <a:r>
              <a:rPr lang="en-US" sz="1100" dirty="0" smtClean="0"/>
              <a:t>http</a:t>
            </a:r>
            <a:r>
              <a:rPr lang="en-US" sz="1100" dirty="0"/>
              <a:t>://</a:t>
            </a:r>
            <a:r>
              <a:rPr lang="en-US" sz="1100" dirty="0" err="1"/>
              <a:t>mccormickml.com</a:t>
            </a:r>
            <a:r>
              <a:rPr lang="en-US" sz="1100" dirty="0"/>
              <a:t>/2016/04/19/word2vec-tutorial-the-skip-gram-model/</a:t>
            </a:r>
          </a:p>
        </p:txBody>
      </p:sp>
    </p:spTree>
    <p:extLst>
      <p:ext uri="{BB962C8B-B14F-4D97-AF65-F5344CB8AC3E}">
        <p14:creationId xmlns:p14="http://schemas.microsoft.com/office/powerpoint/2010/main" val="6630503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1381250" y="922668"/>
            <a:ext cx="3878399" cy="435599"/>
          </a:xfrm>
          <a:prstGeom prst="rect">
            <a:avLst/>
          </a:prstGeom>
        </p:spPr>
        <p:txBody>
          <a:bodyPr lIns="91425" tIns="91425" rIns="91425" bIns="91425" anchor="ctr" anchorCtr="0">
            <a:noAutofit/>
          </a:bodyPr>
          <a:lstStyle/>
          <a:p>
            <a:pPr lvl="0"/>
            <a:r>
              <a:rPr lang="en-US" altLang="zh-CN" i="1" dirty="0" smtClean="0">
                <a:highlight>
                  <a:srgbClr val="FFCD00"/>
                </a:highlight>
              </a:rPr>
              <a:t>Word2Vec</a:t>
            </a:r>
            <a:endParaRPr lang="en" dirty="0">
              <a:highlight>
                <a:srgbClr val="FFCD00"/>
              </a:highlight>
            </a:endParaRPr>
          </a:p>
        </p:txBody>
      </p:sp>
      <p:grpSp>
        <p:nvGrpSpPr>
          <p:cNvPr id="113" name="Shape 113"/>
          <p:cNvGrpSpPr/>
          <p:nvPr/>
        </p:nvGrpSpPr>
        <p:grpSpPr>
          <a:xfrm>
            <a:off x="916458" y="1019750"/>
            <a:ext cx="214624" cy="214624"/>
            <a:chOff x="2594050" y="1631825"/>
            <a:chExt cx="439625" cy="439625"/>
          </a:xfrm>
        </p:grpSpPr>
        <p:sp>
          <p:nvSpPr>
            <p:cNvPr id="114" name="Shape 114"/>
            <p:cNvSpPr/>
            <p:nvPr/>
          </p:nvSpPr>
          <p:spPr>
            <a:xfrm>
              <a:off x="2594050" y="1883300"/>
              <a:ext cx="188175" cy="188150"/>
            </a:xfrm>
            <a:custGeom>
              <a:avLst/>
              <a:gdLst/>
              <a:ahLst/>
              <a:cxnLst/>
              <a:rect l="0" t="0" r="0" b="0"/>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5" name="Shape 115"/>
            <p:cNvSpPr/>
            <p:nvPr/>
          </p:nvSpPr>
          <p:spPr>
            <a:xfrm>
              <a:off x="2857700" y="1631825"/>
              <a:ext cx="175975" cy="176000"/>
            </a:xfrm>
            <a:custGeom>
              <a:avLst/>
              <a:gdLst/>
              <a:ahLst/>
              <a:cxnLst/>
              <a:rect l="0" t="0" r="0" b="0"/>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6" name="Shape 116"/>
            <p:cNvSpPr/>
            <p:nvPr/>
          </p:nvSpPr>
          <p:spPr>
            <a:xfrm>
              <a:off x="2662850" y="1699400"/>
              <a:ext cx="303250" cy="303250"/>
            </a:xfrm>
            <a:custGeom>
              <a:avLst/>
              <a:gdLst/>
              <a:ahLst/>
              <a:cxnLst/>
              <a:rect l="0" t="0" r="0" b="0"/>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7" name="Shape 117"/>
            <p:cNvSpPr/>
            <p:nvPr/>
          </p:nvSpPr>
          <p:spPr>
            <a:xfrm>
              <a:off x="2814911" y="1754061"/>
              <a:ext cx="49950" cy="49950"/>
            </a:xfrm>
            <a:custGeom>
              <a:avLst/>
              <a:gdLst/>
              <a:ahLst/>
              <a:cxnLst/>
              <a:rect l="0" t="0" r="0" b="0"/>
              <a:pathLst>
                <a:path w="1998" h="1998" fill="none" extrusionOk="0">
                  <a:moveTo>
                    <a:pt x="1" y="1997"/>
                  </a:moveTo>
                  <a:lnTo>
                    <a:pt x="1998"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11" name="Shape 142"/>
          <p:cNvSpPr txBox="1">
            <a:spLocks/>
          </p:cNvSpPr>
          <p:nvPr/>
        </p:nvSpPr>
        <p:spPr>
          <a:xfrm>
            <a:off x="1381250" y="1994593"/>
            <a:ext cx="2117080" cy="90100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R="0" lvl="1" algn="l" rtl="0">
              <a:lnSpc>
                <a:spcPct val="100000"/>
              </a:lnSpc>
              <a:spcBef>
                <a:spcPts val="480"/>
              </a:spcBef>
              <a:spcAft>
                <a:spcPts val="0"/>
              </a:spcAft>
              <a:buClr>
                <a:srgbClr val="FFCD00"/>
              </a:buClr>
              <a:buSzPct val="100000"/>
              <a:buFont typeface="Quattrocento Sans"/>
              <a:buNone/>
              <a:defRPr sz="2000" b="0" i="0" u="none" strike="noStrike" cap="none">
                <a:solidFill>
                  <a:srgbClr val="000000"/>
                </a:solidFill>
                <a:latin typeface="Quattrocento Sans"/>
                <a:ea typeface="Quattrocento Sans"/>
                <a:cs typeface="Quattrocento Sans"/>
                <a:sym typeface="Quattrocento Sans"/>
              </a:defRPr>
            </a:lvl2pPr>
            <a:lvl3pPr marR="0" lvl="2" algn="l" rtl="0">
              <a:lnSpc>
                <a:spcPct val="100000"/>
              </a:lnSpc>
              <a:spcBef>
                <a:spcPts val="480"/>
              </a:spcBef>
              <a:spcAft>
                <a:spcPts val="0"/>
              </a:spcAft>
              <a:buClr>
                <a:srgbClr val="FFCD00"/>
              </a:buClr>
              <a:buSzPct val="100000"/>
              <a:buFont typeface="Quattrocento Sans"/>
              <a:buNone/>
              <a:defRPr sz="20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pPr fontAlgn="base"/>
            <a:r>
              <a:rPr lang="zh-CN" altLang="en-US" sz="1600" b="1" i="1" dirty="0" smtClean="0"/>
              <a:t> </a:t>
            </a:r>
            <a:r>
              <a:rPr lang="en-US" sz="1600" b="1" i="1" dirty="0" err="1" smtClean="0"/>
              <a:t>Gensim</a:t>
            </a:r>
            <a:r>
              <a:rPr lang="en-US" sz="1600" b="1" i="1" dirty="0" smtClean="0"/>
              <a:t> </a:t>
            </a:r>
            <a:r>
              <a:rPr lang="en-US" sz="1600" b="1" i="1" dirty="0"/>
              <a:t>library</a:t>
            </a:r>
            <a:r>
              <a:rPr lang="en-US" sz="1600" dirty="0"/>
              <a:t>: extract semantic topics from documents</a:t>
            </a:r>
            <a:r>
              <a:rPr lang="en-US" sz="1600" dirty="0" smtClean="0"/>
              <a:t>; </a:t>
            </a:r>
            <a:r>
              <a:rPr lang="en-US" sz="1600" dirty="0"/>
              <a:t/>
            </a:r>
            <a:br>
              <a:rPr lang="en-US" sz="1600" dirty="0"/>
            </a:br>
            <a:r>
              <a:rPr lang="en-US" sz="1600" dirty="0"/>
              <a:t/>
            </a:r>
            <a:br>
              <a:rPr lang="en-US" sz="1600" dirty="0"/>
            </a:br>
            <a:endParaRPr lang="en-US" sz="1600" b="1" dirty="0"/>
          </a:p>
        </p:txBody>
      </p:sp>
      <p:sp>
        <p:nvSpPr>
          <p:cNvPr id="12" name="Shape 142"/>
          <p:cNvSpPr txBox="1">
            <a:spLocks/>
          </p:cNvSpPr>
          <p:nvPr/>
        </p:nvSpPr>
        <p:spPr>
          <a:xfrm>
            <a:off x="1381250" y="3078143"/>
            <a:ext cx="2117080" cy="93115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R="0" lvl="1" algn="l" rtl="0">
              <a:lnSpc>
                <a:spcPct val="100000"/>
              </a:lnSpc>
              <a:spcBef>
                <a:spcPts val="480"/>
              </a:spcBef>
              <a:spcAft>
                <a:spcPts val="0"/>
              </a:spcAft>
              <a:buClr>
                <a:srgbClr val="FFCD00"/>
              </a:buClr>
              <a:buSzPct val="100000"/>
              <a:buFont typeface="Quattrocento Sans"/>
              <a:buNone/>
              <a:defRPr sz="2000" b="0" i="0" u="none" strike="noStrike" cap="none">
                <a:solidFill>
                  <a:srgbClr val="000000"/>
                </a:solidFill>
                <a:latin typeface="Quattrocento Sans"/>
                <a:ea typeface="Quattrocento Sans"/>
                <a:cs typeface="Quattrocento Sans"/>
                <a:sym typeface="Quattrocento Sans"/>
              </a:defRPr>
            </a:lvl2pPr>
            <a:lvl3pPr marR="0" lvl="2" algn="l" rtl="0">
              <a:lnSpc>
                <a:spcPct val="100000"/>
              </a:lnSpc>
              <a:spcBef>
                <a:spcPts val="480"/>
              </a:spcBef>
              <a:spcAft>
                <a:spcPts val="0"/>
              </a:spcAft>
              <a:buClr>
                <a:srgbClr val="FFCD00"/>
              </a:buClr>
              <a:buSzPct val="100000"/>
              <a:buFont typeface="Quattrocento Sans"/>
              <a:buNone/>
              <a:defRPr sz="20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pPr fontAlgn="base"/>
            <a:r>
              <a:rPr lang="zh-CN" altLang="en-US" sz="1600" b="1" i="1" dirty="0" smtClean="0"/>
              <a:t> </a:t>
            </a:r>
            <a:r>
              <a:rPr lang="en-US" altLang="zh-CN" sz="1600" b="1" i="1" dirty="0"/>
              <a:t>U</a:t>
            </a:r>
            <a:r>
              <a:rPr lang="en-US" sz="1600" b="1" i="1" dirty="0" smtClean="0"/>
              <a:t>nsupervised</a:t>
            </a:r>
            <a:r>
              <a:rPr lang="en-US" sz="1600" dirty="0"/>
              <a:t>, only need a corpus of plain text documents</a:t>
            </a:r>
            <a:r>
              <a:rPr lang="en-US" sz="1600" dirty="0" smtClean="0"/>
              <a:t>. </a:t>
            </a:r>
            <a:endParaRPr lang="en-US" sz="1600" dirty="0"/>
          </a:p>
          <a:p>
            <a:r>
              <a:rPr lang="en-US" sz="1600" dirty="0"/>
              <a:t/>
            </a:r>
            <a:br>
              <a:rPr lang="en-US" sz="1600" dirty="0"/>
            </a:br>
            <a:r>
              <a:rPr lang="en-US" sz="1600" dirty="0"/>
              <a:t/>
            </a:r>
            <a:br>
              <a:rPr lang="en-US" sz="1600" dirty="0"/>
            </a:br>
            <a:endParaRPr lang="en-US" sz="1600" b="1" dirty="0"/>
          </a:p>
        </p:txBody>
      </p:sp>
      <p:sp>
        <p:nvSpPr>
          <p:cNvPr id="13" name="Shape 142"/>
          <p:cNvSpPr txBox="1">
            <a:spLocks/>
          </p:cNvSpPr>
          <p:nvPr/>
        </p:nvSpPr>
        <p:spPr>
          <a:xfrm>
            <a:off x="3721040" y="1994593"/>
            <a:ext cx="2117080" cy="866606"/>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R="0" lvl="1" algn="l" rtl="0">
              <a:lnSpc>
                <a:spcPct val="100000"/>
              </a:lnSpc>
              <a:spcBef>
                <a:spcPts val="480"/>
              </a:spcBef>
              <a:spcAft>
                <a:spcPts val="0"/>
              </a:spcAft>
              <a:buClr>
                <a:srgbClr val="FFCD00"/>
              </a:buClr>
              <a:buSzPct val="100000"/>
              <a:buFont typeface="Quattrocento Sans"/>
              <a:buNone/>
              <a:defRPr sz="2000" b="0" i="0" u="none" strike="noStrike" cap="none">
                <a:solidFill>
                  <a:srgbClr val="000000"/>
                </a:solidFill>
                <a:latin typeface="Quattrocento Sans"/>
                <a:ea typeface="Quattrocento Sans"/>
                <a:cs typeface="Quattrocento Sans"/>
                <a:sym typeface="Quattrocento Sans"/>
              </a:defRPr>
            </a:lvl2pPr>
            <a:lvl3pPr marR="0" lvl="2" algn="l" rtl="0">
              <a:lnSpc>
                <a:spcPct val="100000"/>
              </a:lnSpc>
              <a:spcBef>
                <a:spcPts val="480"/>
              </a:spcBef>
              <a:spcAft>
                <a:spcPts val="0"/>
              </a:spcAft>
              <a:buClr>
                <a:srgbClr val="FFCD00"/>
              </a:buClr>
              <a:buSzPct val="100000"/>
              <a:buFont typeface="Quattrocento Sans"/>
              <a:buNone/>
              <a:defRPr sz="20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pPr fontAlgn="base"/>
            <a:r>
              <a:rPr lang="zh-CN" altLang="en-US" sz="1600" dirty="0" smtClean="0"/>
              <a:t> </a:t>
            </a:r>
            <a:r>
              <a:rPr lang="en-US" altLang="zh-CN" sz="1600" b="1" i="1" dirty="0"/>
              <a:t>S</a:t>
            </a:r>
            <a:r>
              <a:rPr lang="en-US" sz="1600" b="1" i="1" dirty="0" smtClean="0"/>
              <a:t>ize</a:t>
            </a:r>
            <a:r>
              <a:rPr lang="en-US" sz="1600" dirty="0" smtClean="0"/>
              <a:t>(dimensionality of </a:t>
            </a:r>
            <a:r>
              <a:rPr lang="en-US" sz="1600" dirty="0"/>
              <a:t>the feature vectors): </a:t>
            </a:r>
            <a:r>
              <a:rPr lang="en-US" sz="1600" b="1" i="1" dirty="0" smtClean="0"/>
              <a:t>300</a:t>
            </a:r>
            <a:r>
              <a:rPr lang="en-US" sz="1600" dirty="0"/>
              <a:t/>
            </a:r>
            <a:br>
              <a:rPr lang="en-US" sz="1600" dirty="0"/>
            </a:br>
            <a:endParaRPr lang="en-US" sz="1600" b="1" dirty="0"/>
          </a:p>
        </p:txBody>
      </p:sp>
      <p:sp>
        <p:nvSpPr>
          <p:cNvPr id="14" name="Shape 142"/>
          <p:cNvSpPr txBox="1">
            <a:spLocks/>
          </p:cNvSpPr>
          <p:nvPr/>
        </p:nvSpPr>
        <p:spPr>
          <a:xfrm>
            <a:off x="3721040" y="3078143"/>
            <a:ext cx="2117080" cy="74860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R="0" lvl="1" algn="l" rtl="0">
              <a:lnSpc>
                <a:spcPct val="100000"/>
              </a:lnSpc>
              <a:spcBef>
                <a:spcPts val="480"/>
              </a:spcBef>
              <a:spcAft>
                <a:spcPts val="0"/>
              </a:spcAft>
              <a:buClr>
                <a:srgbClr val="FFCD00"/>
              </a:buClr>
              <a:buSzPct val="100000"/>
              <a:buFont typeface="Quattrocento Sans"/>
              <a:buNone/>
              <a:defRPr sz="2000" b="0" i="0" u="none" strike="noStrike" cap="none">
                <a:solidFill>
                  <a:srgbClr val="000000"/>
                </a:solidFill>
                <a:latin typeface="Quattrocento Sans"/>
                <a:ea typeface="Quattrocento Sans"/>
                <a:cs typeface="Quattrocento Sans"/>
                <a:sym typeface="Quattrocento Sans"/>
              </a:defRPr>
            </a:lvl2pPr>
            <a:lvl3pPr marR="0" lvl="2" algn="l" rtl="0">
              <a:lnSpc>
                <a:spcPct val="100000"/>
              </a:lnSpc>
              <a:spcBef>
                <a:spcPts val="480"/>
              </a:spcBef>
              <a:spcAft>
                <a:spcPts val="0"/>
              </a:spcAft>
              <a:buClr>
                <a:srgbClr val="FFCD00"/>
              </a:buClr>
              <a:buSzPct val="100000"/>
              <a:buFont typeface="Quattrocento Sans"/>
              <a:buNone/>
              <a:defRPr sz="20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pPr fontAlgn="base"/>
            <a:r>
              <a:rPr lang="zh-CN" altLang="en-US" sz="1600" dirty="0" smtClean="0"/>
              <a:t> </a:t>
            </a:r>
            <a:r>
              <a:rPr lang="en-US" sz="1600" dirty="0" err="1" smtClean="0"/>
              <a:t>min_count</a:t>
            </a:r>
            <a:r>
              <a:rPr lang="en-US" sz="1600" dirty="0"/>
              <a:t>: 1</a:t>
            </a:r>
          </a:p>
          <a:p>
            <a:r>
              <a:rPr lang="zh-CN" altLang="en-US" sz="1600" dirty="0" smtClean="0"/>
              <a:t> </a:t>
            </a:r>
            <a:r>
              <a:rPr lang="en-US" sz="1600" dirty="0" smtClean="0"/>
              <a:t>vector </a:t>
            </a:r>
            <a:r>
              <a:rPr lang="en-US" sz="1600" dirty="0"/>
              <a:t>of one </a:t>
            </a:r>
            <a:r>
              <a:rPr lang="en-US" sz="1600" dirty="0" smtClean="0"/>
              <a:t>word</a:t>
            </a:r>
            <a:r>
              <a:rPr lang="en-US" sz="1600" dirty="0"/>
              <a:t/>
            </a:r>
            <a:br>
              <a:rPr lang="en-US" sz="1600" dirty="0"/>
            </a:br>
            <a:r>
              <a:rPr lang="en-US" sz="1600" dirty="0"/>
              <a:t/>
            </a:r>
            <a:br>
              <a:rPr lang="en-US" sz="1600" dirty="0"/>
            </a:br>
            <a:endParaRPr lang="en-US" sz="1600" b="1" dirty="0"/>
          </a:p>
        </p:txBody>
      </p:sp>
      <p:pic>
        <p:nvPicPr>
          <p:cNvPr id="3" name="Picture 2"/>
          <p:cNvPicPr>
            <a:picLocks noChangeAspect="1"/>
          </p:cNvPicPr>
          <p:nvPr/>
        </p:nvPicPr>
        <p:blipFill>
          <a:blip r:embed="rId3"/>
          <a:stretch>
            <a:fillRect/>
          </a:stretch>
        </p:blipFill>
        <p:spPr>
          <a:xfrm>
            <a:off x="5838120" y="1801532"/>
            <a:ext cx="2977634" cy="2188135"/>
          </a:xfrm>
          <a:prstGeom prst="rect">
            <a:avLst/>
          </a:prstGeom>
        </p:spPr>
      </p:pic>
      <p:sp>
        <p:nvSpPr>
          <p:cNvPr id="16" name="TextBox 15"/>
          <p:cNvSpPr txBox="1"/>
          <p:nvPr/>
        </p:nvSpPr>
        <p:spPr>
          <a:xfrm>
            <a:off x="1598268" y="4706963"/>
            <a:ext cx="5604419" cy="261610"/>
          </a:xfrm>
          <a:prstGeom prst="rect">
            <a:avLst/>
          </a:prstGeom>
          <a:noFill/>
        </p:spPr>
        <p:txBody>
          <a:bodyPr wrap="none" rtlCol="0">
            <a:spAutoFit/>
          </a:bodyPr>
          <a:lstStyle/>
          <a:p>
            <a:r>
              <a:rPr lang="en-US" altLang="zh-CN" sz="1100" dirty="0" smtClean="0"/>
              <a:t>Graph</a:t>
            </a:r>
            <a:r>
              <a:rPr lang="zh-CN" altLang="en-US" sz="1100" dirty="0" smtClean="0"/>
              <a:t> </a:t>
            </a:r>
            <a:r>
              <a:rPr lang="en-US" altLang="zh-CN" sz="1100" dirty="0" smtClean="0"/>
              <a:t>from</a:t>
            </a:r>
            <a:r>
              <a:rPr lang="zh-CN" altLang="en-US" sz="1100" dirty="0" smtClean="0"/>
              <a:t> </a:t>
            </a:r>
            <a:r>
              <a:rPr lang="en-US" sz="1100" dirty="0" smtClean="0"/>
              <a:t>http</a:t>
            </a:r>
            <a:r>
              <a:rPr lang="en-US" sz="1100" dirty="0"/>
              <a:t>://</a:t>
            </a:r>
            <a:r>
              <a:rPr lang="en-US" sz="1100" dirty="0" err="1"/>
              <a:t>mccormickml.com</a:t>
            </a:r>
            <a:r>
              <a:rPr lang="en-US" sz="1100" dirty="0"/>
              <a:t>/2016/04/19/word2vec-tutorial-the-skip-gram-model/</a:t>
            </a:r>
          </a:p>
        </p:txBody>
      </p:sp>
    </p:spTree>
    <p:extLst>
      <p:ext uri="{BB962C8B-B14F-4D97-AF65-F5344CB8AC3E}">
        <p14:creationId xmlns:p14="http://schemas.microsoft.com/office/powerpoint/2010/main" val="21032685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1381250" y="922668"/>
            <a:ext cx="3878399" cy="435599"/>
          </a:xfrm>
          <a:prstGeom prst="rect">
            <a:avLst/>
          </a:prstGeom>
        </p:spPr>
        <p:txBody>
          <a:bodyPr lIns="91425" tIns="91425" rIns="91425" bIns="91425" anchor="ctr" anchorCtr="0">
            <a:noAutofit/>
          </a:bodyPr>
          <a:lstStyle/>
          <a:p>
            <a:pPr lvl="0"/>
            <a:r>
              <a:rPr lang="en-US" altLang="zh-CN" dirty="0" smtClean="0"/>
              <a:t>Simple</a:t>
            </a:r>
            <a:r>
              <a:rPr lang="zh-CN" altLang="en-US" dirty="0" smtClean="0"/>
              <a:t> </a:t>
            </a:r>
            <a:r>
              <a:rPr lang="en-US" altLang="zh-CN" i="1" dirty="0" smtClean="0">
                <a:highlight>
                  <a:srgbClr val="FFCD00"/>
                </a:highlight>
              </a:rPr>
              <a:t>RNNs</a:t>
            </a:r>
            <a:endParaRPr lang="en" dirty="0">
              <a:highlight>
                <a:srgbClr val="FFCD00"/>
              </a:highlight>
            </a:endParaRPr>
          </a:p>
        </p:txBody>
      </p:sp>
      <p:sp>
        <p:nvSpPr>
          <p:cNvPr id="112" name="Shape 112"/>
          <p:cNvSpPr txBox="1">
            <a:spLocks noGrp="1"/>
          </p:cNvSpPr>
          <p:nvPr>
            <p:ph type="body" idx="1"/>
          </p:nvPr>
        </p:nvSpPr>
        <p:spPr>
          <a:xfrm>
            <a:off x="1381250" y="1616470"/>
            <a:ext cx="6809700" cy="1158261"/>
          </a:xfrm>
          <a:prstGeom prst="rect">
            <a:avLst/>
          </a:prstGeom>
        </p:spPr>
        <p:txBody>
          <a:bodyPr lIns="91425" tIns="91425" rIns="91425" bIns="91425" anchor="t" anchorCtr="0">
            <a:noAutofit/>
          </a:bodyPr>
          <a:lstStyle/>
          <a:p>
            <a:pPr marL="457200" lvl="0" indent="-228600" rtl="0">
              <a:spcBef>
                <a:spcPts val="0"/>
              </a:spcBef>
            </a:pPr>
            <a:r>
              <a:rPr lang="en-US" altLang="zh-CN" sz="1600" dirty="0" smtClean="0"/>
              <a:t>Neural</a:t>
            </a:r>
            <a:r>
              <a:rPr lang="zh-CN" altLang="en-US" sz="1600" dirty="0" smtClean="0"/>
              <a:t> </a:t>
            </a:r>
            <a:r>
              <a:rPr lang="en-US" altLang="zh-CN" sz="1600" dirty="0" smtClean="0"/>
              <a:t>Network</a:t>
            </a:r>
            <a:r>
              <a:rPr lang="zh-CN" altLang="en-US" sz="1600" dirty="0" smtClean="0"/>
              <a:t> </a:t>
            </a:r>
            <a:r>
              <a:rPr lang="en-US" altLang="zh-CN" sz="1600" dirty="0" smtClean="0"/>
              <a:t>with</a:t>
            </a:r>
            <a:r>
              <a:rPr lang="zh-CN" altLang="en-US" sz="1600" dirty="0" smtClean="0"/>
              <a:t> </a:t>
            </a:r>
            <a:r>
              <a:rPr lang="en-US" altLang="zh-CN" sz="1600" dirty="0" smtClean="0"/>
              <a:t>two</a:t>
            </a:r>
            <a:r>
              <a:rPr lang="zh-CN" altLang="en-US" sz="1600" dirty="0" smtClean="0"/>
              <a:t> </a:t>
            </a:r>
            <a:r>
              <a:rPr lang="en-US" altLang="zh-CN" sz="1600" dirty="0" smtClean="0"/>
              <a:t>kinds</a:t>
            </a:r>
            <a:r>
              <a:rPr lang="zh-CN" altLang="en-US" sz="1600" dirty="0" smtClean="0"/>
              <a:t> </a:t>
            </a:r>
            <a:r>
              <a:rPr lang="en-US" altLang="zh-CN" sz="1600" dirty="0" smtClean="0"/>
              <a:t>of</a:t>
            </a:r>
            <a:r>
              <a:rPr lang="zh-CN" altLang="en-US" sz="1600" dirty="0" smtClean="0"/>
              <a:t> </a:t>
            </a:r>
            <a:r>
              <a:rPr lang="en-US" altLang="zh-CN" sz="1600" dirty="0" smtClean="0"/>
              <a:t>input:</a:t>
            </a:r>
            <a:r>
              <a:rPr lang="zh-CN" altLang="en-US" sz="1600" dirty="0" smtClean="0"/>
              <a:t> </a:t>
            </a:r>
            <a:r>
              <a:rPr lang="en-US" altLang="zh-CN" sz="1600" dirty="0" smtClean="0"/>
              <a:t>input</a:t>
            </a:r>
            <a:r>
              <a:rPr lang="zh-CN" altLang="en-US" sz="1600" dirty="0" smtClean="0"/>
              <a:t> </a:t>
            </a:r>
            <a:r>
              <a:rPr lang="en-US" altLang="zh-CN" sz="1600" dirty="0" smtClean="0"/>
              <a:t>from</a:t>
            </a:r>
            <a:r>
              <a:rPr lang="zh-CN" altLang="en-US" sz="1600" dirty="0" smtClean="0"/>
              <a:t> </a:t>
            </a:r>
            <a:r>
              <a:rPr lang="en-US" altLang="zh-CN" sz="1600" dirty="0" smtClean="0"/>
              <a:t>current</a:t>
            </a:r>
            <a:r>
              <a:rPr lang="zh-CN" altLang="en-US" sz="1600" dirty="0" smtClean="0"/>
              <a:t> </a:t>
            </a:r>
            <a:r>
              <a:rPr lang="en-US" altLang="zh-CN" sz="1600" dirty="0" smtClean="0"/>
              <a:t>time</a:t>
            </a:r>
            <a:r>
              <a:rPr lang="zh-CN" altLang="en-US" sz="1600" dirty="0" smtClean="0"/>
              <a:t> </a:t>
            </a:r>
            <a:r>
              <a:rPr lang="en-US" altLang="zh-CN" sz="1600" dirty="0" smtClean="0"/>
              <a:t>step(</a:t>
            </a:r>
            <a:r>
              <a:rPr lang="en-US" altLang="zh-CN" sz="1600" b="1" dirty="0" err="1" smtClean="0"/>
              <a:t>X</a:t>
            </a:r>
            <a:r>
              <a:rPr lang="en-US" altLang="zh-CN" sz="1600" b="1" baseline="-25000" dirty="0" err="1" smtClean="0"/>
              <a:t>t</a:t>
            </a:r>
            <a:r>
              <a:rPr lang="en-US" altLang="zh-CN" sz="1600" dirty="0" smtClean="0"/>
              <a:t>)</a:t>
            </a:r>
            <a:r>
              <a:rPr lang="zh-CN" altLang="en-US" sz="1600" dirty="0" smtClean="0"/>
              <a:t> </a:t>
            </a:r>
            <a:r>
              <a:rPr lang="en-US" altLang="zh-CN" sz="1600" dirty="0" smtClean="0"/>
              <a:t>and</a:t>
            </a:r>
            <a:r>
              <a:rPr lang="zh-CN" altLang="en-US" sz="1600" dirty="0" smtClean="0"/>
              <a:t> </a:t>
            </a:r>
            <a:r>
              <a:rPr lang="en-US" altLang="zh-CN" sz="1600" dirty="0" smtClean="0"/>
              <a:t>previous</a:t>
            </a:r>
            <a:r>
              <a:rPr lang="zh-CN" altLang="en-US" sz="1600" dirty="0" smtClean="0"/>
              <a:t> </a:t>
            </a:r>
            <a:r>
              <a:rPr lang="en-US" altLang="zh-CN" sz="1600" dirty="0" smtClean="0"/>
              <a:t>output(</a:t>
            </a:r>
            <a:r>
              <a:rPr lang="en-US" altLang="zh-CN" sz="1600" b="1" dirty="0" smtClean="0"/>
              <a:t>h</a:t>
            </a:r>
            <a:r>
              <a:rPr lang="en-US" altLang="zh-CN" sz="1600" b="1" baseline="-25000" dirty="0" smtClean="0"/>
              <a:t>t-1</a:t>
            </a:r>
            <a:r>
              <a:rPr lang="en-US" altLang="zh-CN" sz="1600" dirty="0" smtClean="0"/>
              <a:t>)</a:t>
            </a:r>
            <a:endParaRPr lang="en" sz="1600" dirty="0"/>
          </a:p>
          <a:p>
            <a:pPr marL="457200" lvl="0" indent="-228600" rtl="0">
              <a:spcBef>
                <a:spcPts val="0"/>
              </a:spcBef>
            </a:pPr>
            <a:r>
              <a:rPr lang="en-US" altLang="zh-CN" sz="1600" dirty="0" smtClean="0"/>
              <a:t>Training</a:t>
            </a:r>
            <a:r>
              <a:rPr lang="zh-CN" altLang="en-US" sz="1600" dirty="0" smtClean="0"/>
              <a:t> </a:t>
            </a:r>
            <a:r>
              <a:rPr lang="en-US" altLang="zh-CN" sz="1600" dirty="0" smtClean="0"/>
              <a:t>using</a:t>
            </a:r>
            <a:r>
              <a:rPr lang="zh-CN" altLang="en-US" sz="1600" dirty="0" smtClean="0"/>
              <a:t> </a:t>
            </a:r>
            <a:r>
              <a:rPr lang="en-US" altLang="zh-CN" sz="1600" dirty="0" smtClean="0"/>
              <a:t>“Back</a:t>
            </a:r>
            <a:r>
              <a:rPr lang="zh-CN" altLang="en-US" sz="1600" dirty="0" smtClean="0"/>
              <a:t> </a:t>
            </a:r>
            <a:r>
              <a:rPr lang="mr-IN" altLang="zh-CN" sz="1600" dirty="0" smtClean="0"/>
              <a:t>–</a:t>
            </a:r>
            <a:r>
              <a:rPr lang="zh-CN" altLang="en-US" sz="1600" dirty="0" smtClean="0"/>
              <a:t> </a:t>
            </a:r>
            <a:r>
              <a:rPr lang="en-US" altLang="zh-CN" sz="1600" dirty="0" smtClean="0"/>
              <a:t>Propagation</a:t>
            </a:r>
            <a:r>
              <a:rPr lang="zh-CN" altLang="en-US" sz="1600" dirty="0" smtClean="0"/>
              <a:t> </a:t>
            </a:r>
            <a:r>
              <a:rPr lang="en-US" altLang="zh-CN" sz="1600" dirty="0"/>
              <a:t>T</a:t>
            </a:r>
            <a:r>
              <a:rPr lang="en-US" altLang="zh-CN" sz="1600" dirty="0" smtClean="0"/>
              <a:t>hrough</a:t>
            </a:r>
            <a:r>
              <a:rPr lang="zh-CN" altLang="en-US" sz="1600" dirty="0" smtClean="0"/>
              <a:t> </a:t>
            </a:r>
            <a:r>
              <a:rPr lang="en-US" altLang="zh-CN" sz="1600" dirty="0"/>
              <a:t>T</a:t>
            </a:r>
            <a:r>
              <a:rPr lang="en-US" altLang="zh-CN" sz="1600" dirty="0" smtClean="0"/>
              <a:t>ime”(</a:t>
            </a:r>
            <a:r>
              <a:rPr lang="en-US" altLang="zh-CN" sz="1600" b="1" i="1" dirty="0" smtClean="0"/>
              <a:t>BPTT</a:t>
            </a:r>
            <a:r>
              <a:rPr lang="en-US" altLang="zh-CN" sz="1600" dirty="0" smtClean="0"/>
              <a:t>)</a:t>
            </a:r>
            <a:endParaRPr lang="en" sz="1600" dirty="0"/>
          </a:p>
          <a:p>
            <a:pPr marL="457200" lvl="0" indent="-228600" rtl="0">
              <a:spcBef>
                <a:spcPts val="0"/>
              </a:spcBef>
            </a:pPr>
            <a:r>
              <a:rPr lang="en-US" altLang="zh-CN" sz="1600" dirty="0" smtClean="0"/>
              <a:t>Work</a:t>
            </a:r>
            <a:r>
              <a:rPr lang="zh-CN" altLang="en-US" sz="1600" dirty="0" smtClean="0"/>
              <a:t> </a:t>
            </a:r>
            <a:r>
              <a:rPr lang="en-US" altLang="zh-CN" sz="1600" dirty="0" smtClean="0"/>
              <a:t>for</a:t>
            </a:r>
            <a:r>
              <a:rPr lang="zh-CN" altLang="en-US" sz="1600" dirty="0" smtClean="0"/>
              <a:t> </a:t>
            </a:r>
            <a:r>
              <a:rPr lang="en-US" altLang="zh-CN" sz="1600" dirty="0" smtClean="0"/>
              <a:t>short</a:t>
            </a:r>
            <a:r>
              <a:rPr lang="zh-CN" altLang="en-US" sz="1600" dirty="0" smtClean="0"/>
              <a:t> </a:t>
            </a:r>
            <a:r>
              <a:rPr lang="en-US" altLang="zh-CN" sz="1600" dirty="0" smtClean="0"/>
              <a:t>time</a:t>
            </a:r>
            <a:r>
              <a:rPr lang="en-US" altLang="zh-CN" sz="1600" dirty="0" smtClean="0"/>
              <a:t>-scale</a:t>
            </a:r>
            <a:r>
              <a:rPr lang="zh-CN" altLang="en-US" sz="1600" dirty="0" smtClean="0"/>
              <a:t> </a:t>
            </a:r>
            <a:r>
              <a:rPr lang="en-US" altLang="zh-CN" sz="1600" dirty="0" smtClean="0"/>
              <a:t>dependencies</a:t>
            </a:r>
            <a:r>
              <a:rPr lang="zh-CN" altLang="en-US" sz="1600" dirty="0" smtClean="0"/>
              <a:t> </a:t>
            </a:r>
            <a:r>
              <a:rPr lang="en-US" altLang="zh-CN" sz="1600" dirty="0" smtClean="0"/>
              <a:t>between</a:t>
            </a:r>
            <a:r>
              <a:rPr lang="zh-CN" altLang="en-US" sz="1600" dirty="0" smtClean="0"/>
              <a:t> </a:t>
            </a:r>
            <a:r>
              <a:rPr lang="en-US" altLang="zh-CN" sz="1600" dirty="0" smtClean="0"/>
              <a:t>input</a:t>
            </a:r>
            <a:r>
              <a:rPr lang="zh-CN" altLang="en-US" sz="1600" dirty="0" smtClean="0"/>
              <a:t> </a:t>
            </a:r>
            <a:r>
              <a:rPr lang="en-US" altLang="zh-CN" sz="1600" dirty="0" smtClean="0"/>
              <a:t>and</a:t>
            </a:r>
            <a:r>
              <a:rPr lang="zh-CN" altLang="en-US" sz="1600" dirty="0" smtClean="0"/>
              <a:t> </a:t>
            </a:r>
            <a:r>
              <a:rPr lang="en-US" altLang="zh-CN" sz="1600" dirty="0" smtClean="0"/>
              <a:t>output.</a:t>
            </a:r>
            <a:endParaRPr lang="en" sz="1600" dirty="0"/>
          </a:p>
        </p:txBody>
      </p:sp>
      <p:grpSp>
        <p:nvGrpSpPr>
          <p:cNvPr id="113" name="Shape 113"/>
          <p:cNvGrpSpPr/>
          <p:nvPr/>
        </p:nvGrpSpPr>
        <p:grpSpPr>
          <a:xfrm>
            <a:off x="916458" y="1019750"/>
            <a:ext cx="214624" cy="214624"/>
            <a:chOff x="2594050" y="1631825"/>
            <a:chExt cx="439625" cy="439625"/>
          </a:xfrm>
        </p:grpSpPr>
        <p:sp>
          <p:nvSpPr>
            <p:cNvPr id="114" name="Shape 114"/>
            <p:cNvSpPr/>
            <p:nvPr/>
          </p:nvSpPr>
          <p:spPr>
            <a:xfrm>
              <a:off x="2594050" y="1883300"/>
              <a:ext cx="188175" cy="188150"/>
            </a:xfrm>
            <a:custGeom>
              <a:avLst/>
              <a:gdLst/>
              <a:ahLst/>
              <a:cxnLst/>
              <a:rect l="0" t="0" r="0" b="0"/>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5" name="Shape 115"/>
            <p:cNvSpPr/>
            <p:nvPr/>
          </p:nvSpPr>
          <p:spPr>
            <a:xfrm>
              <a:off x="2857700" y="1631825"/>
              <a:ext cx="175975" cy="176000"/>
            </a:xfrm>
            <a:custGeom>
              <a:avLst/>
              <a:gdLst/>
              <a:ahLst/>
              <a:cxnLst/>
              <a:rect l="0" t="0" r="0" b="0"/>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6" name="Shape 116"/>
            <p:cNvSpPr/>
            <p:nvPr/>
          </p:nvSpPr>
          <p:spPr>
            <a:xfrm>
              <a:off x="2662850" y="1699400"/>
              <a:ext cx="303250" cy="303250"/>
            </a:xfrm>
            <a:custGeom>
              <a:avLst/>
              <a:gdLst/>
              <a:ahLst/>
              <a:cxnLst/>
              <a:rect l="0" t="0" r="0" b="0"/>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7" name="Shape 117"/>
            <p:cNvSpPr/>
            <p:nvPr/>
          </p:nvSpPr>
          <p:spPr>
            <a:xfrm>
              <a:off x="2814911" y="1754061"/>
              <a:ext cx="49950" cy="49950"/>
            </a:xfrm>
            <a:custGeom>
              <a:avLst/>
              <a:gdLst/>
              <a:ahLst/>
              <a:cxnLst/>
              <a:rect l="0" t="0" r="0" b="0"/>
              <a:pathLst>
                <a:path w="1998" h="1998" fill="none" extrusionOk="0">
                  <a:moveTo>
                    <a:pt x="1" y="1997"/>
                  </a:moveTo>
                  <a:lnTo>
                    <a:pt x="1998"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2" name="Picture 1"/>
          <p:cNvPicPr>
            <a:picLocks noChangeAspect="1"/>
          </p:cNvPicPr>
          <p:nvPr/>
        </p:nvPicPr>
        <p:blipFill>
          <a:blip r:embed="rId3"/>
          <a:stretch>
            <a:fillRect/>
          </a:stretch>
        </p:blipFill>
        <p:spPr>
          <a:xfrm>
            <a:off x="2869325" y="2741267"/>
            <a:ext cx="4177861" cy="1925645"/>
          </a:xfrm>
          <a:prstGeom prst="rect">
            <a:avLst/>
          </a:prstGeom>
        </p:spPr>
      </p:pic>
      <p:sp>
        <p:nvSpPr>
          <p:cNvPr id="11" name="TextBox 10"/>
          <p:cNvSpPr txBox="1"/>
          <p:nvPr/>
        </p:nvSpPr>
        <p:spPr>
          <a:xfrm>
            <a:off x="1609850" y="4706007"/>
            <a:ext cx="5716630" cy="246221"/>
          </a:xfrm>
          <a:prstGeom prst="rect">
            <a:avLst/>
          </a:prstGeom>
          <a:noFill/>
        </p:spPr>
        <p:txBody>
          <a:bodyPr wrap="none" rtlCol="0">
            <a:spAutoFit/>
          </a:bodyPr>
          <a:lstStyle/>
          <a:p>
            <a:r>
              <a:rPr lang="en-US" altLang="zh-CN" sz="1000" i="1" dirty="0" smtClean="0"/>
              <a:t>From</a:t>
            </a:r>
            <a:r>
              <a:rPr lang="zh-CN" altLang="en-US" sz="1000" i="1" dirty="0" smtClean="0"/>
              <a:t> </a:t>
            </a:r>
            <a:r>
              <a:rPr lang="en-US" altLang="zh-CN" sz="1000" i="1" dirty="0"/>
              <a:t>Understanding LSTM Networks(http://</a:t>
            </a:r>
            <a:r>
              <a:rPr lang="en-US" altLang="zh-CN" sz="1000" i="1" dirty="0" err="1"/>
              <a:t>colah.github.io</a:t>
            </a:r>
            <a:r>
              <a:rPr lang="en-US" altLang="zh-CN" sz="1000" i="1" dirty="0"/>
              <a:t>/posts/2015-08-Understanding-LSTMs/)</a:t>
            </a:r>
            <a:endParaRPr lang="en-US" sz="1000" i="1" dirty="0"/>
          </a:p>
        </p:txBody>
      </p:sp>
    </p:spTree>
    <p:extLst>
      <p:ext uri="{BB962C8B-B14F-4D97-AF65-F5344CB8AC3E}">
        <p14:creationId xmlns:p14="http://schemas.microsoft.com/office/powerpoint/2010/main" val="12040819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1381250" y="922668"/>
            <a:ext cx="3878399" cy="435599"/>
          </a:xfrm>
          <a:prstGeom prst="rect">
            <a:avLst/>
          </a:prstGeom>
        </p:spPr>
        <p:txBody>
          <a:bodyPr lIns="91425" tIns="91425" rIns="91425" bIns="91425" anchor="ctr" anchorCtr="0">
            <a:noAutofit/>
          </a:bodyPr>
          <a:lstStyle/>
          <a:p>
            <a:pPr lvl="0"/>
            <a:r>
              <a:rPr lang="en-US" altLang="zh-CN" dirty="0" smtClean="0"/>
              <a:t>Simple</a:t>
            </a:r>
            <a:r>
              <a:rPr lang="zh-CN" altLang="en-US" dirty="0" smtClean="0"/>
              <a:t> </a:t>
            </a:r>
            <a:r>
              <a:rPr lang="en-US" altLang="zh-CN" i="1" dirty="0" smtClean="0">
                <a:highlight>
                  <a:srgbClr val="FFCD00"/>
                </a:highlight>
              </a:rPr>
              <a:t>RNNs</a:t>
            </a:r>
            <a:endParaRPr lang="en" dirty="0">
              <a:highlight>
                <a:srgbClr val="FFCD00"/>
              </a:highlight>
            </a:endParaRPr>
          </a:p>
        </p:txBody>
      </p:sp>
      <p:sp>
        <p:nvSpPr>
          <p:cNvPr id="112" name="Shape 112"/>
          <p:cNvSpPr txBox="1">
            <a:spLocks noGrp="1"/>
          </p:cNvSpPr>
          <p:nvPr>
            <p:ph type="body" idx="1"/>
          </p:nvPr>
        </p:nvSpPr>
        <p:spPr>
          <a:xfrm>
            <a:off x="1381250" y="1616470"/>
            <a:ext cx="6809700" cy="1158261"/>
          </a:xfrm>
          <a:prstGeom prst="rect">
            <a:avLst/>
          </a:prstGeom>
        </p:spPr>
        <p:txBody>
          <a:bodyPr lIns="91425" tIns="91425" rIns="91425" bIns="91425" anchor="t" anchorCtr="0">
            <a:noAutofit/>
          </a:bodyPr>
          <a:lstStyle/>
          <a:p>
            <a:pPr marL="457200" lvl="0" indent="-228600" rtl="0">
              <a:spcBef>
                <a:spcPts val="0"/>
              </a:spcBef>
            </a:pPr>
            <a:r>
              <a:rPr lang="mr-IN" altLang="zh-CN" sz="1600" dirty="0" smtClean="0"/>
              <a:t>…</a:t>
            </a:r>
            <a:r>
              <a:rPr lang="en-US" altLang="zh-CN" sz="1600" dirty="0" smtClean="0"/>
              <a:t>but</a:t>
            </a:r>
            <a:r>
              <a:rPr lang="zh-CN" altLang="en-US" sz="1600" dirty="0" smtClean="0"/>
              <a:t> </a:t>
            </a:r>
            <a:r>
              <a:rPr lang="en-US" altLang="zh-CN" sz="1600" dirty="0" smtClean="0"/>
              <a:t>what</a:t>
            </a:r>
            <a:r>
              <a:rPr lang="zh-CN" altLang="en-US" sz="1600" dirty="0" smtClean="0"/>
              <a:t> </a:t>
            </a:r>
            <a:r>
              <a:rPr lang="en-US" altLang="zh-CN" sz="1600" dirty="0" smtClean="0"/>
              <a:t>would</a:t>
            </a:r>
            <a:r>
              <a:rPr lang="zh-CN" altLang="en-US" sz="1600" dirty="0" smtClean="0"/>
              <a:t> </a:t>
            </a:r>
            <a:r>
              <a:rPr lang="en-US" altLang="zh-CN" sz="1600" dirty="0" smtClean="0"/>
              <a:t>happens</a:t>
            </a:r>
            <a:r>
              <a:rPr lang="zh-CN" altLang="en-US" sz="1600" dirty="0" smtClean="0"/>
              <a:t> </a:t>
            </a:r>
            <a:r>
              <a:rPr lang="en-US" altLang="zh-CN" sz="1600" dirty="0" smtClean="0"/>
              <a:t>across</a:t>
            </a:r>
            <a:r>
              <a:rPr lang="zh-CN" altLang="en-US" sz="1600" dirty="0" smtClean="0"/>
              <a:t> </a:t>
            </a:r>
            <a:r>
              <a:rPr lang="en-US" altLang="zh-CN" sz="1600" dirty="0" smtClean="0"/>
              <a:t>many</a:t>
            </a:r>
            <a:r>
              <a:rPr lang="zh-CN" altLang="en-US" sz="1600" dirty="0" smtClean="0"/>
              <a:t> </a:t>
            </a:r>
            <a:r>
              <a:rPr lang="en-US" altLang="zh-CN" sz="1600" dirty="0" smtClean="0"/>
              <a:t>time</a:t>
            </a:r>
            <a:r>
              <a:rPr lang="zh-CN" altLang="en-US" sz="1600" dirty="0" smtClean="0"/>
              <a:t> </a:t>
            </a:r>
            <a:r>
              <a:rPr lang="en-US" altLang="zh-CN" sz="1600" dirty="0" smtClean="0"/>
              <a:t>steps?</a:t>
            </a:r>
          </a:p>
          <a:p>
            <a:pPr marL="457200" lvl="0" indent="-228600" rtl="0">
              <a:spcBef>
                <a:spcPts val="0"/>
              </a:spcBef>
            </a:pPr>
            <a:endParaRPr lang="en-US" sz="1600" dirty="0"/>
          </a:p>
          <a:p>
            <a:pPr marL="457200" lvl="0" indent="-228600" rtl="0">
              <a:spcBef>
                <a:spcPts val="0"/>
              </a:spcBef>
            </a:pPr>
            <a:endParaRPr lang="en-US" sz="1600" dirty="0" smtClean="0"/>
          </a:p>
          <a:p>
            <a:pPr marL="457200" lvl="0" indent="-228600" rtl="0">
              <a:spcBef>
                <a:spcPts val="0"/>
              </a:spcBef>
            </a:pPr>
            <a:endParaRPr lang="en-US" sz="1600" dirty="0"/>
          </a:p>
          <a:p>
            <a:pPr marL="457200" lvl="0" indent="-228600" rtl="0">
              <a:spcBef>
                <a:spcPts val="0"/>
              </a:spcBef>
            </a:pPr>
            <a:endParaRPr lang="en-US" sz="1600" dirty="0" smtClean="0"/>
          </a:p>
          <a:p>
            <a:pPr marL="457200" lvl="0" indent="-228600" rtl="0">
              <a:spcBef>
                <a:spcPts val="0"/>
              </a:spcBef>
            </a:pPr>
            <a:endParaRPr lang="en-US" sz="1600" dirty="0"/>
          </a:p>
          <a:p>
            <a:pPr marL="457200" lvl="0" indent="-228600" rtl="0">
              <a:spcBef>
                <a:spcPts val="0"/>
              </a:spcBef>
            </a:pPr>
            <a:endParaRPr lang="en-US" sz="1600" dirty="0"/>
          </a:p>
          <a:p>
            <a:pPr marL="457200" lvl="0" indent="-228600" rtl="0">
              <a:spcBef>
                <a:spcPts val="0"/>
              </a:spcBef>
            </a:pPr>
            <a:endParaRPr lang="en-US" sz="1600" dirty="0" smtClean="0"/>
          </a:p>
          <a:p>
            <a:pPr marL="457200" lvl="0" indent="-228600" rtl="0">
              <a:spcBef>
                <a:spcPts val="0"/>
              </a:spcBef>
            </a:pPr>
            <a:endParaRPr lang="en-US" sz="1600" dirty="0"/>
          </a:p>
          <a:p>
            <a:pPr marL="457200" lvl="0" indent="-228600" rtl="0">
              <a:spcBef>
                <a:spcPts val="0"/>
              </a:spcBef>
            </a:pPr>
            <a:endParaRPr lang="en" sz="1600" dirty="0"/>
          </a:p>
          <a:p>
            <a:pPr marL="457200" lvl="0" indent="-228600" rtl="0">
              <a:spcBef>
                <a:spcPts val="0"/>
              </a:spcBef>
            </a:pPr>
            <a:r>
              <a:rPr lang="en-US" altLang="zh-CN" sz="1600" dirty="0" smtClean="0"/>
              <a:t>Hard</a:t>
            </a:r>
            <a:r>
              <a:rPr lang="zh-CN" altLang="en-US" sz="1600" dirty="0" smtClean="0"/>
              <a:t> </a:t>
            </a:r>
            <a:r>
              <a:rPr lang="en-US" altLang="zh-CN" sz="1600" dirty="0" smtClean="0"/>
              <a:t>to</a:t>
            </a:r>
            <a:r>
              <a:rPr lang="zh-CN" altLang="en-US" sz="1600" dirty="0" smtClean="0"/>
              <a:t> </a:t>
            </a:r>
            <a:r>
              <a:rPr lang="en-US" altLang="zh-CN" sz="1600" dirty="0" smtClean="0"/>
              <a:t>track</a:t>
            </a:r>
            <a:r>
              <a:rPr lang="zh-CN" altLang="en-US" sz="1600" dirty="0" smtClean="0"/>
              <a:t> </a:t>
            </a:r>
            <a:r>
              <a:rPr lang="en-US" altLang="zh-CN" sz="1600" dirty="0" smtClean="0"/>
              <a:t>the</a:t>
            </a:r>
            <a:r>
              <a:rPr lang="zh-CN" altLang="en-US" sz="1600" dirty="0" smtClean="0"/>
              <a:t> </a:t>
            </a:r>
            <a:r>
              <a:rPr lang="en-US" altLang="zh-CN" sz="1600" dirty="0" smtClean="0"/>
              <a:t>relationshi</a:t>
            </a:r>
            <a:r>
              <a:rPr lang="en-US" altLang="zh-CN" sz="1600" dirty="0" smtClean="0"/>
              <a:t>p</a:t>
            </a:r>
            <a:r>
              <a:rPr lang="zh-CN" altLang="en-US" sz="1600" dirty="0" smtClean="0"/>
              <a:t> </a:t>
            </a:r>
            <a:r>
              <a:rPr lang="en-US" altLang="zh-CN" sz="1600" dirty="0" smtClean="0"/>
              <a:t>between</a:t>
            </a:r>
            <a:r>
              <a:rPr lang="zh-CN" altLang="en-US" sz="1600" dirty="0" smtClean="0"/>
              <a:t> </a:t>
            </a:r>
            <a:r>
              <a:rPr lang="en-US" altLang="zh-CN" sz="1600" dirty="0" smtClean="0"/>
              <a:t>inputs</a:t>
            </a:r>
            <a:r>
              <a:rPr lang="zh-CN" altLang="en-US" sz="1600" dirty="0" smtClean="0"/>
              <a:t> </a:t>
            </a:r>
            <a:r>
              <a:rPr lang="en-US" altLang="zh-CN" sz="1600" dirty="0" smtClean="0"/>
              <a:t>and</a:t>
            </a:r>
            <a:r>
              <a:rPr lang="zh-CN" altLang="en-US" sz="1600" dirty="0" smtClean="0"/>
              <a:t> </a:t>
            </a:r>
            <a:r>
              <a:rPr lang="en-US" altLang="zh-CN" sz="1600" dirty="0" smtClean="0"/>
              <a:t>outputs.</a:t>
            </a:r>
            <a:endParaRPr lang="en" sz="1600" dirty="0"/>
          </a:p>
          <a:p>
            <a:pPr marL="457200" lvl="0" indent="-228600" rtl="0">
              <a:spcBef>
                <a:spcPts val="0"/>
              </a:spcBef>
            </a:pPr>
            <a:r>
              <a:rPr lang="en-US" altLang="zh-CN" sz="1600" dirty="0" smtClean="0"/>
              <a:t>Vanishing</a:t>
            </a:r>
            <a:r>
              <a:rPr lang="zh-CN" altLang="en-US" sz="1600" dirty="0" smtClean="0"/>
              <a:t> </a:t>
            </a:r>
            <a:r>
              <a:rPr lang="en-US" altLang="zh-CN" sz="1600" dirty="0" smtClean="0"/>
              <a:t>and</a:t>
            </a:r>
            <a:r>
              <a:rPr lang="zh-CN" altLang="en-US" sz="1600" dirty="0" smtClean="0"/>
              <a:t> </a:t>
            </a:r>
            <a:r>
              <a:rPr lang="en-US" altLang="zh-CN" sz="1600" dirty="0" smtClean="0"/>
              <a:t>Exploding</a:t>
            </a:r>
            <a:r>
              <a:rPr lang="zh-CN" altLang="en-US" sz="1600" dirty="0" smtClean="0"/>
              <a:t> </a:t>
            </a:r>
            <a:r>
              <a:rPr lang="en-US" altLang="zh-CN" sz="1600" dirty="0" smtClean="0"/>
              <a:t>Gradients</a:t>
            </a:r>
            <a:r>
              <a:rPr lang="en-US" altLang="zh-CN" sz="1600" dirty="0" smtClean="0"/>
              <a:t>.</a:t>
            </a:r>
            <a:endParaRPr lang="en" sz="1600" dirty="0"/>
          </a:p>
        </p:txBody>
      </p:sp>
      <p:grpSp>
        <p:nvGrpSpPr>
          <p:cNvPr id="113" name="Shape 113"/>
          <p:cNvGrpSpPr/>
          <p:nvPr/>
        </p:nvGrpSpPr>
        <p:grpSpPr>
          <a:xfrm>
            <a:off x="916458" y="1019750"/>
            <a:ext cx="214624" cy="214624"/>
            <a:chOff x="2594050" y="1631825"/>
            <a:chExt cx="439625" cy="439625"/>
          </a:xfrm>
        </p:grpSpPr>
        <p:sp>
          <p:nvSpPr>
            <p:cNvPr id="114" name="Shape 114"/>
            <p:cNvSpPr/>
            <p:nvPr/>
          </p:nvSpPr>
          <p:spPr>
            <a:xfrm>
              <a:off x="2594050" y="1883300"/>
              <a:ext cx="188175" cy="188150"/>
            </a:xfrm>
            <a:custGeom>
              <a:avLst/>
              <a:gdLst/>
              <a:ahLst/>
              <a:cxnLst/>
              <a:rect l="0" t="0" r="0" b="0"/>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5" name="Shape 115"/>
            <p:cNvSpPr/>
            <p:nvPr/>
          </p:nvSpPr>
          <p:spPr>
            <a:xfrm>
              <a:off x="2857700" y="1631825"/>
              <a:ext cx="175975" cy="176000"/>
            </a:xfrm>
            <a:custGeom>
              <a:avLst/>
              <a:gdLst/>
              <a:ahLst/>
              <a:cxnLst/>
              <a:rect l="0" t="0" r="0" b="0"/>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6" name="Shape 116"/>
            <p:cNvSpPr/>
            <p:nvPr/>
          </p:nvSpPr>
          <p:spPr>
            <a:xfrm>
              <a:off x="2662850" y="1699400"/>
              <a:ext cx="303250" cy="303250"/>
            </a:xfrm>
            <a:custGeom>
              <a:avLst/>
              <a:gdLst/>
              <a:ahLst/>
              <a:cxnLst/>
              <a:rect l="0" t="0" r="0" b="0"/>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7" name="Shape 117"/>
            <p:cNvSpPr/>
            <p:nvPr/>
          </p:nvSpPr>
          <p:spPr>
            <a:xfrm>
              <a:off x="2814911" y="1754061"/>
              <a:ext cx="49950" cy="49950"/>
            </a:xfrm>
            <a:custGeom>
              <a:avLst/>
              <a:gdLst/>
              <a:ahLst/>
              <a:cxnLst/>
              <a:rect l="0" t="0" r="0" b="0"/>
              <a:pathLst>
                <a:path w="1998" h="1998" fill="none" extrusionOk="0">
                  <a:moveTo>
                    <a:pt x="1" y="1997"/>
                  </a:moveTo>
                  <a:lnTo>
                    <a:pt x="1998"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3" name="Picture 2"/>
          <p:cNvPicPr>
            <a:picLocks noChangeAspect="1"/>
          </p:cNvPicPr>
          <p:nvPr/>
        </p:nvPicPr>
        <p:blipFill>
          <a:blip r:embed="rId3"/>
          <a:stretch>
            <a:fillRect/>
          </a:stretch>
        </p:blipFill>
        <p:spPr>
          <a:xfrm>
            <a:off x="1820916" y="2081565"/>
            <a:ext cx="5431221" cy="1870682"/>
          </a:xfrm>
          <a:prstGeom prst="rect">
            <a:avLst/>
          </a:prstGeom>
        </p:spPr>
      </p:pic>
      <p:sp>
        <p:nvSpPr>
          <p:cNvPr id="11" name="TextBox 10"/>
          <p:cNvSpPr txBox="1"/>
          <p:nvPr/>
        </p:nvSpPr>
        <p:spPr>
          <a:xfrm>
            <a:off x="1609850" y="4706007"/>
            <a:ext cx="5716630" cy="246221"/>
          </a:xfrm>
          <a:prstGeom prst="rect">
            <a:avLst/>
          </a:prstGeom>
          <a:noFill/>
        </p:spPr>
        <p:txBody>
          <a:bodyPr wrap="none" rtlCol="0">
            <a:spAutoFit/>
          </a:bodyPr>
          <a:lstStyle/>
          <a:p>
            <a:r>
              <a:rPr lang="en-US" altLang="zh-CN" sz="1000" i="1" dirty="0" smtClean="0"/>
              <a:t>From</a:t>
            </a:r>
            <a:r>
              <a:rPr lang="zh-CN" altLang="en-US" sz="1000" i="1" dirty="0" smtClean="0"/>
              <a:t> </a:t>
            </a:r>
            <a:r>
              <a:rPr lang="en-US" altLang="zh-CN" sz="1000" i="1" dirty="0"/>
              <a:t>Understanding LSTM Networks(http://</a:t>
            </a:r>
            <a:r>
              <a:rPr lang="en-US" altLang="zh-CN" sz="1000" i="1" dirty="0" err="1"/>
              <a:t>colah.github.io</a:t>
            </a:r>
            <a:r>
              <a:rPr lang="en-US" altLang="zh-CN" sz="1000" i="1" dirty="0"/>
              <a:t>/posts/2015-08-Understanding-LSTMs/)</a:t>
            </a:r>
            <a:endParaRPr lang="en-US" sz="1000" i="1" dirty="0"/>
          </a:p>
        </p:txBody>
      </p:sp>
    </p:spTree>
    <p:extLst>
      <p:ext uri="{BB962C8B-B14F-4D97-AF65-F5344CB8AC3E}">
        <p14:creationId xmlns:p14="http://schemas.microsoft.com/office/powerpoint/2010/main" val="2346874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6" name="Shape 76"/>
          <p:cNvSpPr txBox="1">
            <a:spLocks noGrp="1"/>
          </p:cNvSpPr>
          <p:nvPr>
            <p:ph type="title"/>
          </p:nvPr>
        </p:nvSpPr>
        <p:spPr>
          <a:xfrm>
            <a:off x="1381250" y="922668"/>
            <a:ext cx="1623207" cy="435599"/>
          </a:xfrm>
          <a:prstGeom prst="rect">
            <a:avLst/>
          </a:prstGeom>
        </p:spPr>
        <p:txBody>
          <a:bodyPr lIns="91425" tIns="91425" rIns="91425" bIns="91425" anchor="ctr" anchorCtr="0">
            <a:noAutofit/>
          </a:bodyPr>
          <a:lstStyle/>
          <a:p>
            <a:pPr lvl="0" rtl="0">
              <a:spcBef>
                <a:spcPts val="0"/>
              </a:spcBef>
              <a:buNone/>
            </a:pPr>
            <a:r>
              <a:rPr lang="en-US" altLang="zh-CN" dirty="0" smtClean="0"/>
              <a:t>Introduction</a:t>
            </a:r>
            <a:endParaRPr lang="en" dirty="0"/>
          </a:p>
        </p:txBody>
      </p:sp>
      <p:grpSp>
        <p:nvGrpSpPr>
          <p:cNvPr id="77" name="Shape 77"/>
          <p:cNvGrpSpPr/>
          <p:nvPr/>
        </p:nvGrpSpPr>
        <p:grpSpPr>
          <a:xfrm>
            <a:off x="916458" y="1019750"/>
            <a:ext cx="214624" cy="214624"/>
            <a:chOff x="2594050" y="1631825"/>
            <a:chExt cx="439625" cy="439625"/>
          </a:xfrm>
        </p:grpSpPr>
        <p:sp>
          <p:nvSpPr>
            <p:cNvPr id="78" name="Shape 78"/>
            <p:cNvSpPr/>
            <p:nvPr/>
          </p:nvSpPr>
          <p:spPr>
            <a:xfrm>
              <a:off x="2594050" y="1883300"/>
              <a:ext cx="188175" cy="188150"/>
            </a:xfrm>
            <a:custGeom>
              <a:avLst/>
              <a:gdLst/>
              <a:ahLst/>
              <a:cxnLst/>
              <a:rect l="0" t="0" r="0" b="0"/>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9" name="Shape 79"/>
            <p:cNvSpPr/>
            <p:nvPr/>
          </p:nvSpPr>
          <p:spPr>
            <a:xfrm>
              <a:off x="2857700" y="1631825"/>
              <a:ext cx="175975" cy="176000"/>
            </a:xfrm>
            <a:custGeom>
              <a:avLst/>
              <a:gdLst/>
              <a:ahLst/>
              <a:cxnLst/>
              <a:rect l="0" t="0" r="0" b="0"/>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0" name="Shape 80"/>
            <p:cNvSpPr/>
            <p:nvPr/>
          </p:nvSpPr>
          <p:spPr>
            <a:xfrm>
              <a:off x="2662850" y="1699400"/>
              <a:ext cx="303250" cy="303250"/>
            </a:xfrm>
            <a:custGeom>
              <a:avLst/>
              <a:gdLst/>
              <a:ahLst/>
              <a:cxnLst/>
              <a:rect l="0" t="0" r="0" b="0"/>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1" name="Shape 81"/>
            <p:cNvSpPr/>
            <p:nvPr/>
          </p:nvSpPr>
          <p:spPr>
            <a:xfrm>
              <a:off x="2814911" y="1754061"/>
              <a:ext cx="49950" cy="49950"/>
            </a:xfrm>
            <a:custGeom>
              <a:avLst/>
              <a:gdLst/>
              <a:ahLst/>
              <a:cxnLst/>
              <a:rect l="0" t="0" r="0" b="0"/>
              <a:pathLst>
                <a:path w="1998" h="1998" fill="none" extrusionOk="0">
                  <a:moveTo>
                    <a:pt x="1" y="1997"/>
                  </a:moveTo>
                  <a:lnTo>
                    <a:pt x="1998"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15" name="Shape 167"/>
          <p:cNvSpPr txBox="1">
            <a:spLocks noGrp="1"/>
          </p:cNvSpPr>
          <p:nvPr>
            <p:ph type="body" idx="4294967295"/>
          </p:nvPr>
        </p:nvSpPr>
        <p:spPr>
          <a:xfrm>
            <a:off x="810114" y="1019750"/>
            <a:ext cx="3761886" cy="3654299"/>
          </a:xfrm>
          <a:prstGeom prst="rect">
            <a:avLst/>
          </a:prstGeom>
        </p:spPr>
        <p:txBody>
          <a:bodyPr lIns="91425" tIns="91425" rIns="91425" bIns="91425" anchor="ctr" anchorCtr="0">
            <a:noAutofit/>
          </a:bodyPr>
          <a:lstStyle/>
          <a:p>
            <a:r>
              <a:rPr lang="zh-CN" altLang="en-US" sz="1600" dirty="0" smtClean="0"/>
              <a:t> </a:t>
            </a:r>
            <a:r>
              <a:rPr lang="en-US" sz="1600" b="1" i="1" dirty="0" smtClean="0"/>
              <a:t>Sentiment </a:t>
            </a:r>
            <a:r>
              <a:rPr lang="en-US" sz="1600" b="1" i="1" dirty="0"/>
              <a:t>analysis</a:t>
            </a:r>
            <a:r>
              <a:rPr lang="en-US" sz="1600" dirty="0"/>
              <a:t>, also known as emotion analysis, is a study of computationally identifying and categorizing people's sentiment toward certain entities (topics or a particular objects).  The project aimed towards sentiment polarity </a:t>
            </a:r>
            <a:r>
              <a:rPr lang="en-US" sz="1600" b="1" i="1" dirty="0"/>
              <a:t>categorization</a:t>
            </a:r>
            <a:r>
              <a:rPr lang="en-US" sz="1600" dirty="0"/>
              <a:t>, which is a fundamental problem that producing the prediction of the </a:t>
            </a:r>
            <a:r>
              <a:rPr lang="en-US" sz="1600" b="1" i="1" dirty="0"/>
              <a:t>sentiment polarity</a:t>
            </a:r>
            <a:r>
              <a:rPr lang="en-US" sz="1600" dirty="0"/>
              <a:t>. </a:t>
            </a:r>
            <a:r>
              <a:rPr lang="en-US" sz="1600" dirty="0"/>
              <a:t/>
            </a:r>
            <a:br>
              <a:rPr lang="en-US" sz="1600" dirty="0"/>
            </a:br>
            <a:endParaRPr lang="en" sz="1600" dirty="0"/>
          </a:p>
        </p:txBody>
      </p:sp>
      <p:sp>
        <p:nvSpPr>
          <p:cNvPr id="16" name="Shape 167"/>
          <p:cNvSpPr txBox="1">
            <a:spLocks noGrp="1"/>
          </p:cNvSpPr>
          <p:nvPr>
            <p:ph type="body" idx="4294967295"/>
          </p:nvPr>
        </p:nvSpPr>
        <p:spPr>
          <a:xfrm>
            <a:off x="4822168" y="1358267"/>
            <a:ext cx="3585736" cy="2674337"/>
          </a:xfrm>
          <a:prstGeom prst="rect">
            <a:avLst/>
          </a:prstGeom>
        </p:spPr>
        <p:txBody>
          <a:bodyPr lIns="91425" tIns="91425" rIns="91425" bIns="91425" anchor="ctr" anchorCtr="0">
            <a:noAutofit/>
          </a:bodyPr>
          <a:lstStyle/>
          <a:p>
            <a:r>
              <a:rPr lang="zh-CN" altLang="en-US" sz="1600" dirty="0" smtClean="0"/>
              <a:t> </a:t>
            </a:r>
            <a:r>
              <a:rPr lang="en-US" sz="1600" dirty="0" smtClean="0"/>
              <a:t>Most </a:t>
            </a:r>
            <a:r>
              <a:rPr lang="en-US" sz="1600" dirty="0"/>
              <a:t>Sentiment analysis is conduct on a two way polarizing system, namely, positive and negative. This project runs a training algorithm over product reviews collected from Amazon marketplace along with the star-scaled rating system. It categorizes the reviews into </a:t>
            </a:r>
            <a:r>
              <a:rPr lang="en-US" sz="1600" b="1" i="1" dirty="0"/>
              <a:t>5 classes instead of 2</a:t>
            </a:r>
            <a:r>
              <a:rPr lang="en-US" sz="1600" dirty="0"/>
              <a:t>. </a:t>
            </a:r>
            <a:r>
              <a:rPr lang="en-US" sz="1600" dirty="0"/>
              <a:t/>
            </a:r>
            <a:br>
              <a:rPr lang="en-US" sz="1600" dirty="0"/>
            </a:br>
            <a:endParaRPr lang="en" sz="1600" dirty="0"/>
          </a:p>
        </p:txBody>
      </p:sp>
      <p:sp>
        <p:nvSpPr>
          <p:cNvPr id="20" name="Shape 75"/>
          <p:cNvSpPr/>
          <p:nvPr/>
        </p:nvSpPr>
        <p:spPr>
          <a:xfrm>
            <a:off x="5650" y="4163500"/>
            <a:ext cx="9144000" cy="979799"/>
          </a:xfrm>
          <a:prstGeom prst="rect">
            <a:avLst/>
          </a:prstGeom>
          <a:solidFill>
            <a:srgbClr val="FFCD00"/>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21030073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1381250" y="922668"/>
            <a:ext cx="3878399" cy="435599"/>
          </a:xfrm>
          <a:prstGeom prst="rect">
            <a:avLst/>
          </a:prstGeom>
        </p:spPr>
        <p:txBody>
          <a:bodyPr lIns="91425" tIns="91425" rIns="91425" bIns="91425" anchor="ctr" anchorCtr="0">
            <a:noAutofit/>
          </a:bodyPr>
          <a:lstStyle/>
          <a:p>
            <a:pPr lvl="0"/>
            <a:r>
              <a:rPr lang="en-US" b="0" dirty="0"/>
              <a:t>Long Short Term Memory networks </a:t>
            </a:r>
            <a:r>
              <a:rPr lang="en-US" altLang="zh-CN" i="1" dirty="0" smtClean="0">
                <a:highlight>
                  <a:srgbClr val="FFCD00"/>
                </a:highlight>
              </a:rPr>
              <a:t>LSTMs</a:t>
            </a:r>
            <a:endParaRPr lang="en" dirty="0">
              <a:highlight>
                <a:srgbClr val="FFCD00"/>
              </a:highlight>
            </a:endParaRPr>
          </a:p>
        </p:txBody>
      </p:sp>
      <p:sp>
        <p:nvSpPr>
          <p:cNvPr id="112" name="Shape 112"/>
          <p:cNvSpPr txBox="1">
            <a:spLocks noGrp="1"/>
          </p:cNvSpPr>
          <p:nvPr>
            <p:ph type="body" idx="1"/>
          </p:nvPr>
        </p:nvSpPr>
        <p:spPr>
          <a:xfrm>
            <a:off x="950046" y="2290712"/>
            <a:ext cx="4016092" cy="1366887"/>
          </a:xfrm>
          <a:prstGeom prst="rect">
            <a:avLst/>
          </a:prstGeom>
        </p:spPr>
        <p:txBody>
          <a:bodyPr lIns="91425" tIns="91425" rIns="91425" bIns="91425" anchor="t" anchorCtr="0">
            <a:noAutofit/>
          </a:bodyPr>
          <a:lstStyle/>
          <a:p>
            <a:pPr marL="457200" lvl="0" indent="-228600" rtl="0">
              <a:spcBef>
                <a:spcPts val="0"/>
              </a:spcBef>
            </a:pPr>
            <a:r>
              <a:rPr lang="en-US" altLang="zh-CN" sz="1600" dirty="0" smtClean="0"/>
              <a:t>Hold</a:t>
            </a:r>
            <a:r>
              <a:rPr lang="zh-CN" altLang="en-US" sz="1600" dirty="0" smtClean="0"/>
              <a:t> </a:t>
            </a:r>
            <a:r>
              <a:rPr lang="en-US" altLang="zh-CN" sz="1600" dirty="0" smtClean="0"/>
              <a:t>internal</a:t>
            </a:r>
            <a:r>
              <a:rPr lang="zh-CN" altLang="en-US" sz="1600" dirty="0" smtClean="0"/>
              <a:t> </a:t>
            </a:r>
            <a:r>
              <a:rPr lang="en-US" altLang="zh-CN" sz="1600" dirty="0" smtClean="0"/>
              <a:t>state(</a:t>
            </a:r>
            <a:r>
              <a:rPr lang="en-US" altLang="zh-CN" sz="1600" b="1" i="1" dirty="0" err="1" smtClean="0"/>
              <a:t>c</a:t>
            </a:r>
            <a:r>
              <a:rPr lang="en-US" altLang="zh-CN" sz="1600" b="1" i="1" baseline="-25000" dirty="0" err="1" smtClean="0"/>
              <a:t>t</a:t>
            </a:r>
            <a:r>
              <a:rPr lang="en-US" altLang="zh-CN" sz="1600" dirty="0" smtClean="0"/>
              <a:t>)</a:t>
            </a:r>
            <a:r>
              <a:rPr lang="zh-CN" altLang="en-US" sz="1600" dirty="0" smtClean="0"/>
              <a:t> </a:t>
            </a:r>
            <a:r>
              <a:rPr lang="en-US" altLang="zh-CN" sz="1600" dirty="0" smtClean="0"/>
              <a:t>across</a:t>
            </a:r>
            <a:r>
              <a:rPr lang="zh-CN" altLang="en-US" sz="1600" dirty="0" smtClean="0"/>
              <a:t> </a:t>
            </a:r>
            <a:r>
              <a:rPr lang="en-US" altLang="zh-CN" sz="1600" dirty="0" err="1" smtClean="0"/>
              <a:t>timesteps</a:t>
            </a:r>
            <a:endParaRPr lang="en-US" altLang="zh-CN" sz="1600" dirty="0" smtClean="0"/>
          </a:p>
          <a:p>
            <a:pPr marL="457200" lvl="0" indent="-228600" rtl="0">
              <a:spcBef>
                <a:spcPts val="0"/>
              </a:spcBef>
            </a:pPr>
            <a:endParaRPr lang="en" sz="1600" dirty="0"/>
          </a:p>
          <a:p>
            <a:pPr marL="457200" lvl="0" indent="-228600" rtl="0">
              <a:spcBef>
                <a:spcPts val="0"/>
              </a:spcBef>
            </a:pPr>
            <a:r>
              <a:rPr lang="en-US" altLang="zh-CN" sz="1600" dirty="0" smtClean="0"/>
              <a:t>Gated</a:t>
            </a:r>
            <a:r>
              <a:rPr lang="zh-CN" altLang="en-US" sz="1600" dirty="0" smtClean="0"/>
              <a:t> </a:t>
            </a:r>
            <a:r>
              <a:rPr lang="en-US" altLang="zh-CN" sz="1600" dirty="0" smtClean="0"/>
              <a:t>update</a:t>
            </a:r>
            <a:r>
              <a:rPr lang="zh-CN" altLang="en-US" sz="1600" dirty="0" smtClean="0"/>
              <a:t> </a:t>
            </a:r>
            <a:r>
              <a:rPr lang="en-US" altLang="zh-CN" sz="1600" dirty="0" smtClean="0"/>
              <a:t>of</a:t>
            </a:r>
            <a:r>
              <a:rPr lang="zh-CN" altLang="en-US" sz="1600" dirty="0" smtClean="0"/>
              <a:t> </a:t>
            </a:r>
            <a:r>
              <a:rPr lang="en-US" altLang="zh-CN" sz="1600" dirty="0" smtClean="0"/>
              <a:t>state</a:t>
            </a:r>
            <a:r>
              <a:rPr lang="zh-CN" altLang="en-US" sz="1600" dirty="0" smtClean="0"/>
              <a:t> </a:t>
            </a:r>
            <a:r>
              <a:rPr lang="en-US" altLang="zh-CN" sz="1600" dirty="0" smtClean="0"/>
              <a:t>based</a:t>
            </a:r>
            <a:r>
              <a:rPr lang="zh-CN" altLang="en-US" sz="1600" dirty="0" smtClean="0"/>
              <a:t> </a:t>
            </a:r>
            <a:r>
              <a:rPr lang="en-US" altLang="zh-CN" sz="1600" dirty="0" smtClean="0"/>
              <a:t>on</a:t>
            </a:r>
            <a:r>
              <a:rPr lang="zh-CN" altLang="en-US" sz="1600" dirty="0" smtClean="0"/>
              <a:t> </a:t>
            </a:r>
            <a:r>
              <a:rPr lang="en-US" altLang="zh-CN" sz="1600" dirty="0" smtClean="0"/>
              <a:t>inputs(</a:t>
            </a:r>
            <a:r>
              <a:rPr lang="en-US" altLang="zh-CN" sz="1600" b="1" i="1" dirty="0" err="1" smtClean="0"/>
              <a:t>X</a:t>
            </a:r>
            <a:r>
              <a:rPr lang="en-US" altLang="zh-CN" sz="1600" b="1" i="1" baseline="-25000" dirty="0" err="1" smtClean="0"/>
              <a:t>t</a:t>
            </a:r>
            <a:r>
              <a:rPr lang="en-US" altLang="zh-CN" sz="1600" dirty="0" smtClean="0"/>
              <a:t>),</a:t>
            </a:r>
            <a:r>
              <a:rPr lang="zh-CN" altLang="en-US" sz="1600" dirty="0" smtClean="0"/>
              <a:t> </a:t>
            </a:r>
            <a:r>
              <a:rPr lang="en-US" altLang="zh-CN" sz="1600" dirty="0" smtClean="0"/>
              <a:t>previous</a:t>
            </a:r>
            <a:r>
              <a:rPr lang="zh-CN" altLang="en-US" sz="1600" dirty="0" smtClean="0"/>
              <a:t> </a:t>
            </a:r>
            <a:r>
              <a:rPr lang="en-US" altLang="zh-CN" sz="1600" dirty="0" smtClean="0"/>
              <a:t>output(</a:t>
            </a:r>
            <a:r>
              <a:rPr lang="en-US" altLang="zh-CN" sz="1600" b="1" i="1" dirty="0" smtClean="0"/>
              <a:t>h</a:t>
            </a:r>
            <a:r>
              <a:rPr lang="en-US" altLang="zh-CN" sz="1600" b="1" i="1" baseline="-25000" dirty="0" smtClean="0"/>
              <a:t>t-1</a:t>
            </a:r>
            <a:r>
              <a:rPr lang="en-US" altLang="zh-CN" sz="1600" dirty="0" smtClean="0"/>
              <a:t>)</a:t>
            </a:r>
            <a:r>
              <a:rPr lang="zh-CN" altLang="en-US" sz="1600" dirty="0" smtClean="0"/>
              <a:t> </a:t>
            </a:r>
            <a:r>
              <a:rPr lang="en-US" altLang="zh-CN" sz="1600" dirty="0" smtClean="0"/>
              <a:t>and</a:t>
            </a:r>
            <a:r>
              <a:rPr lang="zh-CN" altLang="en-US" sz="1600" dirty="0" smtClean="0"/>
              <a:t> </a:t>
            </a:r>
            <a:r>
              <a:rPr lang="en-US" altLang="zh-CN" sz="1600" dirty="0" smtClean="0"/>
              <a:t>previous</a:t>
            </a:r>
            <a:r>
              <a:rPr lang="zh-CN" altLang="en-US" sz="1600" dirty="0" smtClean="0"/>
              <a:t> </a:t>
            </a:r>
            <a:r>
              <a:rPr lang="en-US" altLang="zh-CN" sz="1600" dirty="0" smtClean="0"/>
              <a:t>state(</a:t>
            </a:r>
            <a:r>
              <a:rPr lang="en-US" altLang="zh-CN" sz="1600" b="1" i="1" dirty="0" smtClean="0"/>
              <a:t>c</a:t>
            </a:r>
            <a:r>
              <a:rPr lang="en-US" altLang="zh-CN" sz="1600" b="1" i="1" baseline="-25000" dirty="0" smtClean="0"/>
              <a:t>t-1</a:t>
            </a:r>
            <a:r>
              <a:rPr lang="en-US" altLang="zh-CN" sz="1600" dirty="0" smtClean="0"/>
              <a:t>).</a:t>
            </a:r>
            <a:endParaRPr lang="en" sz="1600" dirty="0"/>
          </a:p>
        </p:txBody>
      </p:sp>
      <p:grpSp>
        <p:nvGrpSpPr>
          <p:cNvPr id="113" name="Shape 113"/>
          <p:cNvGrpSpPr/>
          <p:nvPr/>
        </p:nvGrpSpPr>
        <p:grpSpPr>
          <a:xfrm>
            <a:off x="916458" y="1019750"/>
            <a:ext cx="214624" cy="214624"/>
            <a:chOff x="2594050" y="1631825"/>
            <a:chExt cx="439625" cy="439625"/>
          </a:xfrm>
        </p:grpSpPr>
        <p:sp>
          <p:nvSpPr>
            <p:cNvPr id="114" name="Shape 114"/>
            <p:cNvSpPr/>
            <p:nvPr/>
          </p:nvSpPr>
          <p:spPr>
            <a:xfrm>
              <a:off x="2594050" y="1883300"/>
              <a:ext cx="188175" cy="188150"/>
            </a:xfrm>
            <a:custGeom>
              <a:avLst/>
              <a:gdLst/>
              <a:ahLst/>
              <a:cxnLst/>
              <a:rect l="0" t="0" r="0" b="0"/>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5" name="Shape 115"/>
            <p:cNvSpPr/>
            <p:nvPr/>
          </p:nvSpPr>
          <p:spPr>
            <a:xfrm>
              <a:off x="2857700" y="1631825"/>
              <a:ext cx="175975" cy="176000"/>
            </a:xfrm>
            <a:custGeom>
              <a:avLst/>
              <a:gdLst/>
              <a:ahLst/>
              <a:cxnLst/>
              <a:rect l="0" t="0" r="0" b="0"/>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6" name="Shape 116"/>
            <p:cNvSpPr/>
            <p:nvPr/>
          </p:nvSpPr>
          <p:spPr>
            <a:xfrm>
              <a:off x="2662850" y="1699400"/>
              <a:ext cx="303250" cy="303250"/>
            </a:xfrm>
            <a:custGeom>
              <a:avLst/>
              <a:gdLst/>
              <a:ahLst/>
              <a:cxnLst/>
              <a:rect l="0" t="0" r="0" b="0"/>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7" name="Shape 117"/>
            <p:cNvSpPr/>
            <p:nvPr/>
          </p:nvSpPr>
          <p:spPr>
            <a:xfrm>
              <a:off x="2814911" y="1754061"/>
              <a:ext cx="49950" cy="49950"/>
            </a:xfrm>
            <a:custGeom>
              <a:avLst/>
              <a:gdLst/>
              <a:ahLst/>
              <a:cxnLst/>
              <a:rect l="0" t="0" r="0" b="0"/>
              <a:pathLst>
                <a:path w="1998" h="1998" fill="none" extrusionOk="0">
                  <a:moveTo>
                    <a:pt x="1" y="1997"/>
                  </a:moveTo>
                  <a:lnTo>
                    <a:pt x="1998"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6" name="Picture 5"/>
          <p:cNvPicPr>
            <a:picLocks noChangeAspect="1"/>
          </p:cNvPicPr>
          <p:nvPr/>
        </p:nvPicPr>
        <p:blipFill>
          <a:blip r:embed="rId3"/>
          <a:stretch>
            <a:fillRect/>
          </a:stretch>
        </p:blipFill>
        <p:spPr>
          <a:xfrm>
            <a:off x="4966138" y="1888692"/>
            <a:ext cx="3543476" cy="2487010"/>
          </a:xfrm>
          <a:prstGeom prst="rect">
            <a:avLst/>
          </a:prstGeom>
        </p:spPr>
      </p:pic>
      <p:sp>
        <p:nvSpPr>
          <p:cNvPr id="14" name="TextBox 13"/>
          <p:cNvSpPr txBox="1"/>
          <p:nvPr/>
        </p:nvSpPr>
        <p:spPr>
          <a:xfrm>
            <a:off x="1381250" y="4674476"/>
            <a:ext cx="3159839" cy="246221"/>
          </a:xfrm>
          <a:prstGeom prst="rect">
            <a:avLst/>
          </a:prstGeom>
          <a:noFill/>
        </p:spPr>
        <p:txBody>
          <a:bodyPr wrap="none" rtlCol="0">
            <a:spAutoFit/>
          </a:bodyPr>
          <a:lstStyle/>
          <a:p>
            <a:r>
              <a:rPr lang="en-US" altLang="zh-CN" sz="1000" i="1" dirty="0" smtClean="0"/>
              <a:t>Graph</a:t>
            </a:r>
            <a:r>
              <a:rPr lang="zh-CN" altLang="en-US" sz="1000" i="1" dirty="0" smtClean="0"/>
              <a:t> </a:t>
            </a:r>
            <a:r>
              <a:rPr lang="en-US" altLang="zh-CN" sz="1000" i="1" dirty="0" smtClean="0"/>
              <a:t>from</a:t>
            </a:r>
            <a:r>
              <a:rPr lang="zh-CN" altLang="en-US" sz="1000" i="1" dirty="0" smtClean="0"/>
              <a:t> </a:t>
            </a:r>
            <a:r>
              <a:rPr lang="en-US" altLang="zh-CN" sz="1000" i="1" dirty="0" smtClean="0"/>
              <a:t>Recurrent</a:t>
            </a:r>
            <a:r>
              <a:rPr lang="zh-CN" altLang="en-US" sz="1000" i="1" dirty="0" smtClean="0"/>
              <a:t> </a:t>
            </a:r>
            <a:r>
              <a:rPr lang="en-US" altLang="zh-CN" sz="1000" i="1" dirty="0" smtClean="0"/>
              <a:t>Neural</a:t>
            </a:r>
            <a:r>
              <a:rPr lang="zh-CN" altLang="en-US" sz="1000" i="1" dirty="0" smtClean="0"/>
              <a:t> </a:t>
            </a:r>
            <a:r>
              <a:rPr lang="en-US" altLang="zh-CN" sz="1000" i="1" dirty="0" smtClean="0"/>
              <a:t>Network(Graves</a:t>
            </a:r>
            <a:r>
              <a:rPr lang="zh-CN" altLang="en-US" sz="1000" i="1" dirty="0" smtClean="0"/>
              <a:t> </a:t>
            </a:r>
            <a:r>
              <a:rPr lang="en-US" altLang="zh-CN" sz="1000" i="1" dirty="0" smtClean="0"/>
              <a:t>2012)</a:t>
            </a:r>
            <a:endParaRPr lang="en-US" sz="1000" i="1" dirty="0"/>
          </a:p>
        </p:txBody>
      </p:sp>
    </p:spTree>
    <p:extLst>
      <p:ext uri="{BB962C8B-B14F-4D97-AF65-F5344CB8AC3E}">
        <p14:creationId xmlns:p14="http://schemas.microsoft.com/office/powerpoint/2010/main" val="11387707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1381250" y="922668"/>
            <a:ext cx="3878399" cy="435599"/>
          </a:xfrm>
          <a:prstGeom prst="rect">
            <a:avLst/>
          </a:prstGeom>
        </p:spPr>
        <p:txBody>
          <a:bodyPr lIns="91425" tIns="91425" rIns="91425" bIns="91425" anchor="ctr" anchorCtr="0">
            <a:noAutofit/>
          </a:bodyPr>
          <a:lstStyle/>
          <a:p>
            <a:pPr lvl="0"/>
            <a:r>
              <a:rPr lang="en-US" altLang="zh-CN" i="1" dirty="0" smtClean="0">
                <a:highlight>
                  <a:srgbClr val="FFCD00"/>
                </a:highlight>
              </a:rPr>
              <a:t>LSTMs</a:t>
            </a:r>
            <a:r>
              <a:rPr lang="zh-CN" altLang="en-US" i="1" dirty="0" smtClean="0">
                <a:highlight>
                  <a:srgbClr val="FFCD00"/>
                </a:highlight>
              </a:rPr>
              <a:t> </a:t>
            </a:r>
            <a:r>
              <a:rPr lang="en-US" altLang="zh-CN" b="0" dirty="0" smtClean="0"/>
              <a:t>Equations</a:t>
            </a:r>
            <a:r>
              <a:rPr lang="zh-CN" altLang="en-US" i="1" dirty="0" smtClean="0">
                <a:highlight>
                  <a:srgbClr val="FFCD00"/>
                </a:highlight>
              </a:rPr>
              <a:t> </a:t>
            </a:r>
            <a:endParaRPr lang="en" dirty="0">
              <a:highlight>
                <a:srgbClr val="FFCD00"/>
              </a:highlight>
            </a:endParaRPr>
          </a:p>
        </p:txBody>
      </p:sp>
      <p:grpSp>
        <p:nvGrpSpPr>
          <p:cNvPr id="113" name="Shape 113"/>
          <p:cNvGrpSpPr/>
          <p:nvPr/>
        </p:nvGrpSpPr>
        <p:grpSpPr>
          <a:xfrm>
            <a:off x="916458" y="1019750"/>
            <a:ext cx="214624" cy="214624"/>
            <a:chOff x="2594050" y="1631825"/>
            <a:chExt cx="439625" cy="439625"/>
          </a:xfrm>
        </p:grpSpPr>
        <p:sp>
          <p:nvSpPr>
            <p:cNvPr id="114" name="Shape 114"/>
            <p:cNvSpPr/>
            <p:nvPr/>
          </p:nvSpPr>
          <p:spPr>
            <a:xfrm>
              <a:off x="2594050" y="1883300"/>
              <a:ext cx="188175" cy="188150"/>
            </a:xfrm>
            <a:custGeom>
              <a:avLst/>
              <a:gdLst/>
              <a:ahLst/>
              <a:cxnLst/>
              <a:rect l="0" t="0" r="0" b="0"/>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5" name="Shape 115"/>
            <p:cNvSpPr/>
            <p:nvPr/>
          </p:nvSpPr>
          <p:spPr>
            <a:xfrm>
              <a:off x="2857700" y="1631825"/>
              <a:ext cx="175975" cy="176000"/>
            </a:xfrm>
            <a:custGeom>
              <a:avLst/>
              <a:gdLst/>
              <a:ahLst/>
              <a:cxnLst/>
              <a:rect l="0" t="0" r="0" b="0"/>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6" name="Shape 116"/>
            <p:cNvSpPr/>
            <p:nvPr/>
          </p:nvSpPr>
          <p:spPr>
            <a:xfrm>
              <a:off x="2662850" y="1699400"/>
              <a:ext cx="303250" cy="303250"/>
            </a:xfrm>
            <a:custGeom>
              <a:avLst/>
              <a:gdLst/>
              <a:ahLst/>
              <a:cxnLst/>
              <a:rect l="0" t="0" r="0" b="0"/>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7" name="Shape 117"/>
            <p:cNvSpPr/>
            <p:nvPr/>
          </p:nvSpPr>
          <p:spPr>
            <a:xfrm>
              <a:off x="2814911" y="1754061"/>
              <a:ext cx="49950" cy="49950"/>
            </a:xfrm>
            <a:custGeom>
              <a:avLst/>
              <a:gdLst/>
              <a:ahLst/>
              <a:cxnLst/>
              <a:rect l="0" t="0" r="0" b="0"/>
              <a:pathLst>
                <a:path w="1998" h="1998" fill="none" extrusionOk="0">
                  <a:moveTo>
                    <a:pt x="1" y="1997"/>
                  </a:moveTo>
                  <a:lnTo>
                    <a:pt x="1998"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8" name="Group 7"/>
          <p:cNvGrpSpPr/>
          <p:nvPr/>
        </p:nvGrpSpPr>
        <p:grpSpPr>
          <a:xfrm>
            <a:off x="1381250" y="1801668"/>
            <a:ext cx="3111922" cy="2169327"/>
            <a:chOff x="1008325" y="1682750"/>
            <a:chExt cx="2536190" cy="1767983"/>
          </a:xfrm>
        </p:grpSpPr>
        <p:pic>
          <p:nvPicPr>
            <p:cNvPr id="3" name="Picture 2"/>
            <p:cNvPicPr>
              <a:picLocks noChangeAspect="1"/>
            </p:cNvPicPr>
            <p:nvPr/>
          </p:nvPicPr>
          <p:blipFill>
            <a:blip r:embed="rId3"/>
            <a:stretch>
              <a:fillRect/>
            </a:stretch>
          </p:blipFill>
          <p:spPr>
            <a:xfrm>
              <a:off x="1008325" y="1682750"/>
              <a:ext cx="2144778" cy="261371"/>
            </a:xfrm>
            <a:prstGeom prst="rect">
              <a:avLst/>
            </a:prstGeom>
          </p:spPr>
        </p:pic>
        <p:pic>
          <p:nvPicPr>
            <p:cNvPr id="4" name="Picture 3"/>
            <p:cNvPicPr>
              <a:picLocks noChangeAspect="1"/>
            </p:cNvPicPr>
            <p:nvPr/>
          </p:nvPicPr>
          <p:blipFill>
            <a:blip r:embed="rId4"/>
            <a:stretch>
              <a:fillRect/>
            </a:stretch>
          </p:blipFill>
          <p:spPr>
            <a:xfrm>
              <a:off x="1008325" y="1991036"/>
              <a:ext cx="2536190" cy="583405"/>
            </a:xfrm>
            <a:prstGeom prst="rect">
              <a:avLst/>
            </a:prstGeom>
          </p:spPr>
        </p:pic>
        <p:pic>
          <p:nvPicPr>
            <p:cNvPr id="5" name="Picture 4"/>
            <p:cNvPicPr>
              <a:picLocks noChangeAspect="1"/>
            </p:cNvPicPr>
            <p:nvPr/>
          </p:nvPicPr>
          <p:blipFill>
            <a:blip r:embed="rId5"/>
            <a:stretch>
              <a:fillRect/>
            </a:stretch>
          </p:blipFill>
          <p:spPr>
            <a:xfrm>
              <a:off x="1008325" y="2607221"/>
              <a:ext cx="1966575" cy="257630"/>
            </a:xfrm>
            <a:prstGeom prst="rect">
              <a:avLst/>
            </a:prstGeom>
          </p:spPr>
        </p:pic>
        <p:pic>
          <p:nvPicPr>
            <p:cNvPr id="7" name="Picture 6"/>
            <p:cNvPicPr>
              <a:picLocks noChangeAspect="1"/>
            </p:cNvPicPr>
            <p:nvPr/>
          </p:nvPicPr>
          <p:blipFill>
            <a:blip r:embed="rId6"/>
            <a:stretch>
              <a:fillRect/>
            </a:stretch>
          </p:blipFill>
          <p:spPr>
            <a:xfrm>
              <a:off x="1045171" y="2929163"/>
              <a:ext cx="2313416" cy="521570"/>
            </a:xfrm>
            <a:prstGeom prst="rect">
              <a:avLst/>
            </a:prstGeom>
          </p:spPr>
        </p:pic>
      </p:grpSp>
      <p:sp>
        <p:nvSpPr>
          <p:cNvPr id="10" name="TextBox 9"/>
          <p:cNvSpPr txBox="1"/>
          <p:nvPr/>
        </p:nvSpPr>
        <p:spPr>
          <a:xfrm>
            <a:off x="1381250" y="4674476"/>
            <a:ext cx="3371436" cy="246221"/>
          </a:xfrm>
          <a:prstGeom prst="rect">
            <a:avLst/>
          </a:prstGeom>
          <a:noFill/>
        </p:spPr>
        <p:txBody>
          <a:bodyPr wrap="none" rtlCol="0">
            <a:spAutoFit/>
          </a:bodyPr>
          <a:lstStyle/>
          <a:p>
            <a:r>
              <a:rPr lang="en-US" altLang="zh-CN" sz="1000" i="1" dirty="0" smtClean="0"/>
              <a:t>Equations</a:t>
            </a:r>
            <a:r>
              <a:rPr lang="zh-CN" altLang="en-US" sz="1000" i="1" dirty="0" smtClean="0"/>
              <a:t> </a:t>
            </a:r>
            <a:r>
              <a:rPr lang="en-US" altLang="zh-CN" sz="1000" i="1" dirty="0" smtClean="0"/>
              <a:t>from</a:t>
            </a:r>
            <a:r>
              <a:rPr lang="zh-CN" altLang="en-US" sz="1000" i="1" dirty="0" smtClean="0"/>
              <a:t> </a:t>
            </a:r>
            <a:r>
              <a:rPr lang="en-US" altLang="zh-CN" sz="1000" i="1" dirty="0" smtClean="0"/>
              <a:t>Recurrent</a:t>
            </a:r>
            <a:r>
              <a:rPr lang="zh-CN" altLang="en-US" sz="1000" i="1" dirty="0" smtClean="0"/>
              <a:t> </a:t>
            </a:r>
            <a:r>
              <a:rPr lang="en-US" altLang="zh-CN" sz="1000" i="1" dirty="0" smtClean="0"/>
              <a:t>Neural</a:t>
            </a:r>
            <a:r>
              <a:rPr lang="zh-CN" altLang="en-US" sz="1000" i="1" dirty="0" smtClean="0"/>
              <a:t> </a:t>
            </a:r>
            <a:r>
              <a:rPr lang="en-US" altLang="zh-CN" sz="1000" i="1" dirty="0" smtClean="0"/>
              <a:t>Network(Graves</a:t>
            </a:r>
            <a:r>
              <a:rPr lang="zh-CN" altLang="en-US" sz="1000" i="1" dirty="0" smtClean="0"/>
              <a:t> </a:t>
            </a:r>
            <a:r>
              <a:rPr lang="en-US" altLang="zh-CN" sz="1000" i="1" dirty="0" smtClean="0"/>
              <a:t>2012)</a:t>
            </a:r>
            <a:endParaRPr lang="en-US" sz="1000" i="1" dirty="0"/>
          </a:p>
        </p:txBody>
      </p:sp>
      <p:pic>
        <p:nvPicPr>
          <p:cNvPr id="12" name="Picture 11"/>
          <p:cNvPicPr>
            <a:picLocks noChangeAspect="1"/>
          </p:cNvPicPr>
          <p:nvPr/>
        </p:nvPicPr>
        <p:blipFill>
          <a:blip r:embed="rId7"/>
          <a:stretch>
            <a:fillRect/>
          </a:stretch>
        </p:blipFill>
        <p:spPr>
          <a:xfrm>
            <a:off x="5077888" y="1358267"/>
            <a:ext cx="3206274" cy="2725333"/>
          </a:xfrm>
          <a:prstGeom prst="rect">
            <a:avLst/>
          </a:prstGeom>
        </p:spPr>
      </p:pic>
    </p:spTree>
    <p:extLst>
      <p:ext uri="{BB962C8B-B14F-4D97-AF65-F5344CB8AC3E}">
        <p14:creationId xmlns:p14="http://schemas.microsoft.com/office/powerpoint/2010/main" val="18208942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1381250" y="922668"/>
            <a:ext cx="3878399" cy="435599"/>
          </a:xfrm>
          <a:prstGeom prst="rect">
            <a:avLst/>
          </a:prstGeom>
        </p:spPr>
        <p:txBody>
          <a:bodyPr lIns="91425" tIns="91425" rIns="91425" bIns="91425" anchor="ctr" anchorCtr="0">
            <a:noAutofit/>
          </a:bodyPr>
          <a:lstStyle/>
          <a:p>
            <a:pPr lvl="0"/>
            <a:r>
              <a:rPr lang="en-US" altLang="zh-CN" b="0" dirty="0" smtClean="0"/>
              <a:t>Our</a:t>
            </a:r>
            <a:r>
              <a:rPr lang="zh-CN" altLang="en-US" i="1" dirty="0" smtClean="0">
                <a:highlight>
                  <a:srgbClr val="FFCD00"/>
                </a:highlight>
              </a:rPr>
              <a:t> </a:t>
            </a:r>
            <a:r>
              <a:rPr lang="en-US" altLang="zh-CN" i="1" dirty="0" smtClean="0">
                <a:highlight>
                  <a:srgbClr val="FFCD00"/>
                </a:highlight>
              </a:rPr>
              <a:t>Approach</a:t>
            </a:r>
            <a:endParaRPr lang="en" dirty="0">
              <a:highlight>
                <a:srgbClr val="FFCD00"/>
              </a:highlight>
            </a:endParaRPr>
          </a:p>
        </p:txBody>
      </p:sp>
      <p:grpSp>
        <p:nvGrpSpPr>
          <p:cNvPr id="113" name="Shape 113"/>
          <p:cNvGrpSpPr/>
          <p:nvPr/>
        </p:nvGrpSpPr>
        <p:grpSpPr>
          <a:xfrm>
            <a:off x="916458" y="1019750"/>
            <a:ext cx="214624" cy="214624"/>
            <a:chOff x="2594050" y="1631825"/>
            <a:chExt cx="439625" cy="439625"/>
          </a:xfrm>
        </p:grpSpPr>
        <p:sp>
          <p:nvSpPr>
            <p:cNvPr id="114" name="Shape 114"/>
            <p:cNvSpPr/>
            <p:nvPr/>
          </p:nvSpPr>
          <p:spPr>
            <a:xfrm>
              <a:off x="2594050" y="1883300"/>
              <a:ext cx="188175" cy="188150"/>
            </a:xfrm>
            <a:custGeom>
              <a:avLst/>
              <a:gdLst/>
              <a:ahLst/>
              <a:cxnLst/>
              <a:rect l="0" t="0" r="0" b="0"/>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5" name="Shape 115"/>
            <p:cNvSpPr/>
            <p:nvPr/>
          </p:nvSpPr>
          <p:spPr>
            <a:xfrm>
              <a:off x="2857700" y="1631825"/>
              <a:ext cx="175975" cy="176000"/>
            </a:xfrm>
            <a:custGeom>
              <a:avLst/>
              <a:gdLst/>
              <a:ahLst/>
              <a:cxnLst/>
              <a:rect l="0" t="0" r="0" b="0"/>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6" name="Shape 116"/>
            <p:cNvSpPr/>
            <p:nvPr/>
          </p:nvSpPr>
          <p:spPr>
            <a:xfrm>
              <a:off x="2662850" y="1699400"/>
              <a:ext cx="303250" cy="303250"/>
            </a:xfrm>
            <a:custGeom>
              <a:avLst/>
              <a:gdLst/>
              <a:ahLst/>
              <a:cxnLst/>
              <a:rect l="0" t="0" r="0" b="0"/>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7" name="Shape 117"/>
            <p:cNvSpPr/>
            <p:nvPr/>
          </p:nvSpPr>
          <p:spPr>
            <a:xfrm>
              <a:off x="2814911" y="1754061"/>
              <a:ext cx="49950" cy="49950"/>
            </a:xfrm>
            <a:custGeom>
              <a:avLst/>
              <a:gdLst/>
              <a:ahLst/>
              <a:cxnLst/>
              <a:rect l="0" t="0" r="0" b="0"/>
              <a:pathLst>
                <a:path w="1998" h="1998" fill="none" extrusionOk="0">
                  <a:moveTo>
                    <a:pt x="1" y="1997"/>
                  </a:moveTo>
                  <a:lnTo>
                    <a:pt x="1998"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218" name="Shape 112"/>
          <p:cNvSpPr txBox="1">
            <a:spLocks noGrp="1"/>
          </p:cNvSpPr>
          <p:nvPr>
            <p:ph type="body" idx="1"/>
          </p:nvPr>
        </p:nvSpPr>
        <p:spPr>
          <a:xfrm>
            <a:off x="4134680" y="2427347"/>
            <a:ext cx="4084409" cy="2050060"/>
          </a:xfrm>
          <a:prstGeom prst="rect">
            <a:avLst/>
          </a:prstGeom>
        </p:spPr>
        <p:txBody>
          <a:bodyPr lIns="91425" tIns="91425" rIns="91425" bIns="91425" anchor="t" anchorCtr="0">
            <a:noAutofit/>
          </a:bodyPr>
          <a:lstStyle/>
          <a:p>
            <a:pPr lvl="0" fontAlgn="base"/>
            <a:r>
              <a:rPr lang="zh-CN" altLang="en-US" sz="1600" dirty="0" smtClean="0"/>
              <a:t> </a:t>
            </a:r>
            <a:r>
              <a:rPr lang="en-US" altLang="zh-CN" sz="1600" dirty="0"/>
              <a:t>C</a:t>
            </a:r>
            <a:r>
              <a:rPr lang="en-US" sz="1600" dirty="0" smtClean="0"/>
              <a:t>onvert </a:t>
            </a:r>
            <a:r>
              <a:rPr lang="en-US" sz="1600" dirty="0"/>
              <a:t>all text samples in the dataset into sequences of word indices. A "word index" would simply be an integer ID for the word. We will only consider the top 5,000 most commonly </a:t>
            </a:r>
            <a:r>
              <a:rPr lang="en-US" sz="1600" dirty="0" err="1"/>
              <a:t>occuring</a:t>
            </a:r>
            <a:r>
              <a:rPr lang="en-US" sz="1600" dirty="0"/>
              <a:t> words in the dataset, and we will truncate the sequences to a maximum length of 300 words.</a:t>
            </a:r>
          </a:p>
        </p:txBody>
      </p:sp>
      <p:sp>
        <p:nvSpPr>
          <p:cNvPr id="219" name="TextBox 218"/>
          <p:cNvSpPr txBox="1"/>
          <p:nvPr/>
        </p:nvSpPr>
        <p:spPr>
          <a:xfrm>
            <a:off x="3909848" y="1660635"/>
            <a:ext cx="657552" cy="1077218"/>
          </a:xfrm>
          <a:prstGeom prst="rect">
            <a:avLst/>
          </a:prstGeom>
          <a:noFill/>
        </p:spPr>
        <p:txBody>
          <a:bodyPr wrap="none" rtlCol="0">
            <a:spAutoFit/>
          </a:bodyPr>
          <a:lstStyle/>
          <a:p>
            <a:r>
              <a:rPr lang="en-US" altLang="zh-CN" sz="6400" dirty="0" smtClean="0">
                <a:solidFill>
                  <a:srgbClr val="FFC000"/>
                </a:solidFill>
                <a:latin typeface="Lao MN" charset="0"/>
                <a:ea typeface="Lao MN" charset="0"/>
                <a:cs typeface="Lao MN" charset="0"/>
              </a:rPr>
              <a:t>1</a:t>
            </a:r>
            <a:endParaRPr lang="en-US" sz="6400" dirty="0">
              <a:solidFill>
                <a:srgbClr val="FFC000"/>
              </a:solidFill>
              <a:latin typeface="Lao MN" charset="0"/>
              <a:ea typeface="Lao MN" charset="0"/>
              <a:cs typeface="Lao MN" charset="0"/>
            </a:endParaRPr>
          </a:p>
        </p:txBody>
      </p:sp>
      <p:pic>
        <p:nvPicPr>
          <p:cNvPr id="220" name="Picture 219"/>
          <p:cNvPicPr>
            <a:picLocks noChangeAspect="1"/>
          </p:cNvPicPr>
          <p:nvPr/>
        </p:nvPicPr>
        <p:blipFill>
          <a:blip r:embed="rId3"/>
          <a:stretch>
            <a:fillRect/>
          </a:stretch>
        </p:blipFill>
        <p:spPr>
          <a:xfrm>
            <a:off x="770759" y="1660635"/>
            <a:ext cx="3055007" cy="3055007"/>
          </a:xfrm>
          <a:prstGeom prst="rect">
            <a:avLst/>
          </a:prstGeom>
        </p:spPr>
      </p:pic>
    </p:spTree>
    <p:extLst>
      <p:ext uri="{BB962C8B-B14F-4D97-AF65-F5344CB8AC3E}">
        <p14:creationId xmlns:p14="http://schemas.microsoft.com/office/powerpoint/2010/main" val="21320598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1381250" y="922668"/>
            <a:ext cx="3878399" cy="435599"/>
          </a:xfrm>
          <a:prstGeom prst="rect">
            <a:avLst/>
          </a:prstGeom>
        </p:spPr>
        <p:txBody>
          <a:bodyPr lIns="91425" tIns="91425" rIns="91425" bIns="91425" anchor="ctr" anchorCtr="0">
            <a:noAutofit/>
          </a:bodyPr>
          <a:lstStyle/>
          <a:p>
            <a:pPr lvl="0"/>
            <a:r>
              <a:rPr lang="en-US" altLang="zh-CN" b="0" dirty="0" smtClean="0"/>
              <a:t>Our</a:t>
            </a:r>
            <a:r>
              <a:rPr lang="zh-CN" altLang="en-US" i="1" dirty="0" smtClean="0">
                <a:highlight>
                  <a:srgbClr val="FFCD00"/>
                </a:highlight>
              </a:rPr>
              <a:t> </a:t>
            </a:r>
            <a:r>
              <a:rPr lang="en-US" altLang="zh-CN" i="1" dirty="0" smtClean="0">
                <a:highlight>
                  <a:srgbClr val="FFCD00"/>
                </a:highlight>
              </a:rPr>
              <a:t>Approach</a:t>
            </a:r>
            <a:endParaRPr lang="en" dirty="0">
              <a:highlight>
                <a:srgbClr val="FFCD00"/>
              </a:highlight>
            </a:endParaRPr>
          </a:p>
        </p:txBody>
      </p:sp>
      <p:grpSp>
        <p:nvGrpSpPr>
          <p:cNvPr id="113" name="Shape 113"/>
          <p:cNvGrpSpPr/>
          <p:nvPr/>
        </p:nvGrpSpPr>
        <p:grpSpPr>
          <a:xfrm>
            <a:off x="916458" y="1019750"/>
            <a:ext cx="214624" cy="214624"/>
            <a:chOff x="2594050" y="1631825"/>
            <a:chExt cx="439625" cy="439625"/>
          </a:xfrm>
        </p:grpSpPr>
        <p:sp>
          <p:nvSpPr>
            <p:cNvPr id="114" name="Shape 114"/>
            <p:cNvSpPr/>
            <p:nvPr/>
          </p:nvSpPr>
          <p:spPr>
            <a:xfrm>
              <a:off x="2594050" y="1883300"/>
              <a:ext cx="188175" cy="188150"/>
            </a:xfrm>
            <a:custGeom>
              <a:avLst/>
              <a:gdLst/>
              <a:ahLst/>
              <a:cxnLst/>
              <a:rect l="0" t="0" r="0" b="0"/>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5" name="Shape 115"/>
            <p:cNvSpPr/>
            <p:nvPr/>
          </p:nvSpPr>
          <p:spPr>
            <a:xfrm>
              <a:off x="2857700" y="1631825"/>
              <a:ext cx="175975" cy="176000"/>
            </a:xfrm>
            <a:custGeom>
              <a:avLst/>
              <a:gdLst/>
              <a:ahLst/>
              <a:cxnLst/>
              <a:rect l="0" t="0" r="0" b="0"/>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6" name="Shape 116"/>
            <p:cNvSpPr/>
            <p:nvPr/>
          </p:nvSpPr>
          <p:spPr>
            <a:xfrm>
              <a:off x="2662850" y="1699400"/>
              <a:ext cx="303250" cy="303250"/>
            </a:xfrm>
            <a:custGeom>
              <a:avLst/>
              <a:gdLst/>
              <a:ahLst/>
              <a:cxnLst/>
              <a:rect l="0" t="0" r="0" b="0"/>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7" name="Shape 117"/>
            <p:cNvSpPr/>
            <p:nvPr/>
          </p:nvSpPr>
          <p:spPr>
            <a:xfrm>
              <a:off x="2814911" y="1754061"/>
              <a:ext cx="49950" cy="49950"/>
            </a:xfrm>
            <a:custGeom>
              <a:avLst/>
              <a:gdLst/>
              <a:ahLst/>
              <a:cxnLst/>
              <a:rect l="0" t="0" r="0" b="0"/>
              <a:pathLst>
                <a:path w="1998" h="1998" fill="none" extrusionOk="0">
                  <a:moveTo>
                    <a:pt x="1" y="1997"/>
                  </a:moveTo>
                  <a:lnTo>
                    <a:pt x="1998"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218" name="Shape 112"/>
          <p:cNvSpPr txBox="1">
            <a:spLocks noGrp="1"/>
          </p:cNvSpPr>
          <p:nvPr>
            <p:ph type="body" idx="1"/>
          </p:nvPr>
        </p:nvSpPr>
        <p:spPr>
          <a:xfrm>
            <a:off x="1008325" y="2353775"/>
            <a:ext cx="2539389" cy="1377398"/>
          </a:xfrm>
          <a:prstGeom prst="rect">
            <a:avLst/>
          </a:prstGeom>
        </p:spPr>
        <p:txBody>
          <a:bodyPr lIns="91425" tIns="91425" rIns="91425" bIns="91425" anchor="t" anchorCtr="0">
            <a:noAutofit/>
          </a:bodyPr>
          <a:lstStyle/>
          <a:p>
            <a:pPr lvl="0" fontAlgn="base"/>
            <a:r>
              <a:rPr lang="zh-CN" altLang="en-US" sz="1600" dirty="0"/>
              <a:t> </a:t>
            </a:r>
            <a:r>
              <a:rPr lang="en-US" altLang="zh-CN" sz="1600" dirty="0"/>
              <a:t>P</a:t>
            </a:r>
            <a:r>
              <a:rPr lang="en-US" altLang="zh-CN" sz="1600" dirty="0" smtClean="0"/>
              <a:t>repare </a:t>
            </a:r>
            <a:r>
              <a:rPr lang="en-US" altLang="zh-CN" sz="1600" dirty="0"/>
              <a:t>an "</a:t>
            </a:r>
            <a:r>
              <a:rPr lang="en-US" altLang="zh-CN" sz="1600" b="1" i="1" dirty="0"/>
              <a:t>embedding matrix</a:t>
            </a:r>
            <a:r>
              <a:rPr lang="en-US" altLang="zh-CN" sz="1600" dirty="0"/>
              <a:t>" which will contain at index </a:t>
            </a:r>
            <a:r>
              <a:rPr lang="en-US" altLang="zh-CN" sz="1600" dirty="0" err="1"/>
              <a:t>i</a:t>
            </a:r>
            <a:r>
              <a:rPr lang="en-US" altLang="zh-CN" sz="1600" dirty="0"/>
              <a:t> the embedding vector for the word of index </a:t>
            </a:r>
            <a:r>
              <a:rPr lang="en-US" altLang="zh-CN" sz="1600" dirty="0" err="1"/>
              <a:t>i</a:t>
            </a:r>
            <a:r>
              <a:rPr lang="en-US" altLang="zh-CN" sz="1600" dirty="0"/>
              <a:t> in our word index. </a:t>
            </a:r>
          </a:p>
        </p:txBody>
      </p:sp>
      <p:sp>
        <p:nvSpPr>
          <p:cNvPr id="19" name="Shape 112"/>
          <p:cNvSpPr txBox="1">
            <a:spLocks/>
          </p:cNvSpPr>
          <p:nvPr/>
        </p:nvSpPr>
        <p:spPr>
          <a:xfrm>
            <a:off x="3547714" y="2353775"/>
            <a:ext cx="2539389" cy="1629646"/>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R="0" lvl="1" algn="l" rtl="0">
              <a:lnSpc>
                <a:spcPct val="100000"/>
              </a:lnSpc>
              <a:spcBef>
                <a:spcPts val="480"/>
              </a:spcBef>
              <a:spcAft>
                <a:spcPts val="0"/>
              </a:spcAft>
              <a:buClr>
                <a:srgbClr val="FFCD00"/>
              </a:buClr>
              <a:buSzPct val="100000"/>
              <a:buFont typeface="Quattrocento Sans"/>
              <a:buNone/>
              <a:defRPr sz="2000" b="0" i="0" u="none" strike="noStrike" cap="none">
                <a:solidFill>
                  <a:srgbClr val="000000"/>
                </a:solidFill>
                <a:latin typeface="Quattrocento Sans"/>
                <a:ea typeface="Quattrocento Sans"/>
                <a:cs typeface="Quattrocento Sans"/>
                <a:sym typeface="Quattrocento Sans"/>
              </a:defRPr>
            </a:lvl2pPr>
            <a:lvl3pPr marR="0" lvl="2" algn="l" rtl="0">
              <a:lnSpc>
                <a:spcPct val="100000"/>
              </a:lnSpc>
              <a:spcBef>
                <a:spcPts val="480"/>
              </a:spcBef>
              <a:spcAft>
                <a:spcPts val="0"/>
              </a:spcAft>
              <a:buClr>
                <a:srgbClr val="FFCD00"/>
              </a:buClr>
              <a:buSzPct val="100000"/>
              <a:buFont typeface="Quattrocento Sans"/>
              <a:buNone/>
              <a:defRPr sz="20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pPr fontAlgn="base"/>
            <a:r>
              <a:rPr lang="zh-CN" altLang="en-US" sz="1600" dirty="0" smtClean="0"/>
              <a:t> </a:t>
            </a:r>
            <a:r>
              <a:rPr lang="en-US" altLang="zh-CN" sz="1600" dirty="0"/>
              <a:t>L</a:t>
            </a:r>
            <a:r>
              <a:rPr lang="en-US" altLang="zh-CN" sz="1600" dirty="0" smtClean="0"/>
              <a:t>oad </a:t>
            </a:r>
            <a:r>
              <a:rPr lang="en-US" altLang="zh-CN" sz="1600" dirty="0"/>
              <a:t>this embedding matrix into a </a:t>
            </a:r>
            <a:r>
              <a:rPr lang="en-US" altLang="zh-CN" sz="1600" dirty="0" err="1"/>
              <a:t>Keras</a:t>
            </a:r>
            <a:r>
              <a:rPr lang="en-US" altLang="zh-CN" sz="1600" dirty="0"/>
              <a:t> </a:t>
            </a:r>
            <a:r>
              <a:rPr lang="en-US" altLang="zh-CN" sz="1600" b="1" i="1" dirty="0"/>
              <a:t>Embedding</a:t>
            </a:r>
            <a:r>
              <a:rPr lang="en-US" altLang="zh-CN" sz="1600" dirty="0"/>
              <a:t> layer, set to be frozen (its weights, the embedding vectors, will not be updated during training).</a:t>
            </a:r>
          </a:p>
        </p:txBody>
      </p:sp>
      <p:sp>
        <p:nvSpPr>
          <p:cNvPr id="20" name="Shape 112"/>
          <p:cNvSpPr txBox="1">
            <a:spLocks/>
          </p:cNvSpPr>
          <p:nvPr/>
        </p:nvSpPr>
        <p:spPr>
          <a:xfrm>
            <a:off x="6087103" y="2353775"/>
            <a:ext cx="2539389" cy="1629646"/>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R="0" lvl="1" algn="l" rtl="0">
              <a:lnSpc>
                <a:spcPct val="100000"/>
              </a:lnSpc>
              <a:spcBef>
                <a:spcPts val="480"/>
              </a:spcBef>
              <a:spcAft>
                <a:spcPts val="0"/>
              </a:spcAft>
              <a:buClr>
                <a:srgbClr val="FFCD00"/>
              </a:buClr>
              <a:buSzPct val="100000"/>
              <a:buFont typeface="Quattrocento Sans"/>
              <a:buNone/>
              <a:defRPr sz="2000" b="0" i="0" u="none" strike="noStrike" cap="none">
                <a:solidFill>
                  <a:srgbClr val="000000"/>
                </a:solidFill>
                <a:latin typeface="Quattrocento Sans"/>
                <a:ea typeface="Quattrocento Sans"/>
                <a:cs typeface="Quattrocento Sans"/>
                <a:sym typeface="Quattrocento Sans"/>
              </a:defRPr>
            </a:lvl2pPr>
            <a:lvl3pPr marR="0" lvl="2" algn="l" rtl="0">
              <a:lnSpc>
                <a:spcPct val="100000"/>
              </a:lnSpc>
              <a:spcBef>
                <a:spcPts val="480"/>
              </a:spcBef>
              <a:spcAft>
                <a:spcPts val="0"/>
              </a:spcAft>
              <a:buClr>
                <a:srgbClr val="FFCD00"/>
              </a:buClr>
              <a:buSzPct val="100000"/>
              <a:buFont typeface="Quattrocento Sans"/>
              <a:buNone/>
              <a:defRPr sz="20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pPr fontAlgn="base"/>
            <a:r>
              <a:rPr lang="zh-CN" altLang="en-US" sz="1600" dirty="0" smtClean="0"/>
              <a:t> </a:t>
            </a:r>
            <a:r>
              <a:rPr lang="en-US" altLang="zh-CN" sz="1600" dirty="0"/>
              <a:t>B</a:t>
            </a:r>
            <a:r>
              <a:rPr lang="en-US" altLang="zh-CN" sz="1600" dirty="0" smtClean="0"/>
              <a:t>uild </a:t>
            </a:r>
            <a:r>
              <a:rPr lang="en-US" altLang="zh-CN" sz="1600" dirty="0"/>
              <a:t>on top of it a </a:t>
            </a:r>
            <a:r>
              <a:rPr lang="en-US" altLang="zh-CN" sz="1600" b="1" i="1" dirty="0"/>
              <a:t>LSTM</a:t>
            </a:r>
            <a:r>
              <a:rPr lang="en-US" altLang="zh-CN" sz="1600" dirty="0"/>
              <a:t> neural network, ending in a </a:t>
            </a:r>
            <a:r>
              <a:rPr lang="en-US" altLang="zh-CN" sz="1600" dirty="0" err="1"/>
              <a:t>softmax</a:t>
            </a:r>
            <a:r>
              <a:rPr lang="en-US" altLang="zh-CN" sz="1600" dirty="0"/>
              <a:t> output over our </a:t>
            </a:r>
            <a:r>
              <a:rPr lang="en-US" altLang="zh-CN" sz="1600" b="1" i="1" dirty="0"/>
              <a:t>5 categories</a:t>
            </a:r>
          </a:p>
        </p:txBody>
      </p:sp>
      <p:sp>
        <p:nvSpPr>
          <p:cNvPr id="21" name="TextBox 20"/>
          <p:cNvSpPr txBox="1"/>
          <p:nvPr/>
        </p:nvSpPr>
        <p:spPr>
          <a:xfrm>
            <a:off x="707698" y="1691273"/>
            <a:ext cx="657552" cy="1077218"/>
          </a:xfrm>
          <a:prstGeom prst="rect">
            <a:avLst/>
          </a:prstGeom>
          <a:noFill/>
        </p:spPr>
        <p:txBody>
          <a:bodyPr wrap="none" rtlCol="0">
            <a:spAutoFit/>
          </a:bodyPr>
          <a:lstStyle/>
          <a:p>
            <a:r>
              <a:rPr lang="en-US" altLang="zh-CN" sz="6400" dirty="0">
                <a:solidFill>
                  <a:srgbClr val="FFC000"/>
                </a:solidFill>
                <a:latin typeface="Lao MN" charset="0"/>
                <a:ea typeface="Lao MN" charset="0"/>
                <a:cs typeface="Lao MN" charset="0"/>
              </a:rPr>
              <a:t>2</a:t>
            </a:r>
            <a:endParaRPr lang="en-US" sz="6400" dirty="0">
              <a:solidFill>
                <a:srgbClr val="FFC000"/>
              </a:solidFill>
              <a:latin typeface="Lao MN" charset="0"/>
              <a:ea typeface="Lao MN" charset="0"/>
              <a:cs typeface="Lao MN" charset="0"/>
            </a:endParaRPr>
          </a:p>
        </p:txBody>
      </p:sp>
      <p:sp>
        <p:nvSpPr>
          <p:cNvPr id="22" name="TextBox 21"/>
          <p:cNvSpPr txBox="1"/>
          <p:nvPr/>
        </p:nvSpPr>
        <p:spPr>
          <a:xfrm>
            <a:off x="3218938" y="1706054"/>
            <a:ext cx="657552" cy="1077218"/>
          </a:xfrm>
          <a:prstGeom prst="rect">
            <a:avLst/>
          </a:prstGeom>
          <a:noFill/>
        </p:spPr>
        <p:txBody>
          <a:bodyPr wrap="none" rtlCol="0">
            <a:spAutoFit/>
          </a:bodyPr>
          <a:lstStyle/>
          <a:p>
            <a:r>
              <a:rPr lang="en-US" altLang="zh-CN" sz="6400" dirty="0" smtClean="0">
                <a:solidFill>
                  <a:srgbClr val="FFC000"/>
                </a:solidFill>
                <a:latin typeface="Lao MN" charset="0"/>
                <a:ea typeface="Lao MN" charset="0"/>
                <a:cs typeface="Lao MN" charset="0"/>
              </a:rPr>
              <a:t>3</a:t>
            </a:r>
            <a:endParaRPr lang="en-US" sz="6400" dirty="0">
              <a:solidFill>
                <a:srgbClr val="FFC000"/>
              </a:solidFill>
              <a:latin typeface="Lao MN" charset="0"/>
              <a:ea typeface="Lao MN" charset="0"/>
              <a:cs typeface="Lao MN" charset="0"/>
            </a:endParaRPr>
          </a:p>
        </p:txBody>
      </p:sp>
      <p:sp>
        <p:nvSpPr>
          <p:cNvPr id="23" name="TextBox 22"/>
          <p:cNvSpPr txBox="1"/>
          <p:nvPr/>
        </p:nvSpPr>
        <p:spPr>
          <a:xfrm>
            <a:off x="5758327" y="1691273"/>
            <a:ext cx="657552" cy="1077218"/>
          </a:xfrm>
          <a:prstGeom prst="rect">
            <a:avLst/>
          </a:prstGeom>
          <a:noFill/>
        </p:spPr>
        <p:txBody>
          <a:bodyPr wrap="none" rtlCol="0">
            <a:spAutoFit/>
          </a:bodyPr>
          <a:lstStyle/>
          <a:p>
            <a:r>
              <a:rPr lang="en-US" altLang="zh-CN" sz="6400" dirty="0">
                <a:solidFill>
                  <a:srgbClr val="FFC000"/>
                </a:solidFill>
                <a:latin typeface="Lao MN" charset="0"/>
                <a:ea typeface="Lao MN" charset="0"/>
                <a:cs typeface="Lao MN" charset="0"/>
              </a:rPr>
              <a:t>4</a:t>
            </a:r>
            <a:endParaRPr lang="en-US" sz="6400" dirty="0">
              <a:solidFill>
                <a:srgbClr val="FFC000"/>
              </a:solidFill>
              <a:latin typeface="Lao MN" charset="0"/>
              <a:ea typeface="Lao MN" charset="0"/>
              <a:cs typeface="Lao MN" charset="0"/>
            </a:endParaRPr>
          </a:p>
        </p:txBody>
      </p:sp>
    </p:spTree>
    <p:extLst>
      <p:ext uri="{BB962C8B-B14F-4D97-AF65-F5344CB8AC3E}">
        <p14:creationId xmlns:p14="http://schemas.microsoft.com/office/powerpoint/2010/main" val="2214948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1381250" y="922668"/>
            <a:ext cx="3878399" cy="435599"/>
          </a:xfrm>
          <a:prstGeom prst="rect">
            <a:avLst/>
          </a:prstGeom>
        </p:spPr>
        <p:txBody>
          <a:bodyPr lIns="91425" tIns="91425" rIns="91425" bIns="91425" anchor="ctr" anchorCtr="0">
            <a:noAutofit/>
          </a:bodyPr>
          <a:lstStyle/>
          <a:p>
            <a:pPr lvl="0"/>
            <a:r>
              <a:rPr lang="en-US" altLang="zh-CN" b="0" dirty="0" smtClean="0"/>
              <a:t>Our</a:t>
            </a:r>
            <a:r>
              <a:rPr lang="zh-CN" altLang="en-US" i="1" dirty="0" smtClean="0">
                <a:highlight>
                  <a:srgbClr val="FFCD00"/>
                </a:highlight>
              </a:rPr>
              <a:t> </a:t>
            </a:r>
            <a:r>
              <a:rPr lang="en-US" altLang="zh-CN" i="1" dirty="0" smtClean="0">
                <a:highlight>
                  <a:srgbClr val="FFCD00"/>
                </a:highlight>
              </a:rPr>
              <a:t>Model</a:t>
            </a:r>
            <a:endParaRPr lang="en" dirty="0">
              <a:highlight>
                <a:srgbClr val="FFCD00"/>
              </a:highlight>
            </a:endParaRPr>
          </a:p>
        </p:txBody>
      </p:sp>
      <p:grpSp>
        <p:nvGrpSpPr>
          <p:cNvPr id="113" name="Shape 113"/>
          <p:cNvGrpSpPr/>
          <p:nvPr/>
        </p:nvGrpSpPr>
        <p:grpSpPr>
          <a:xfrm>
            <a:off x="916458" y="1019750"/>
            <a:ext cx="214624" cy="214624"/>
            <a:chOff x="2594050" y="1631825"/>
            <a:chExt cx="439625" cy="439625"/>
          </a:xfrm>
        </p:grpSpPr>
        <p:sp>
          <p:nvSpPr>
            <p:cNvPr id="114" name="Shape 114"/>
            <p:cNvSpPr/>
            <p:nvPr/>
          </p:nvSpPr>
          <p:spPr>
            <a:xfrm>
              <a:off x="2594050" y="1883300"/>
              <a:ext cx="188175" cy="188150"/>
            </a:xfrm>
            <a:custGeom>
              <a:avLst/>
              <a:gdLst/>
              <a:ahLst/>
              <a:cxnLst/>
              <a:rect l="0" t="0" r="0" b="0"/>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5" name="Shape 115"/>
            <p:cNvSpPr/>
            <p:nvPr/>
          </p:nvSpPr>
          <p:spPr>
            <a:xfrm>
              <a:off x="2857700" y="1631825"/>
              <a:ext cx="175975" cy="176000"/>
            </a:xfrm>
            <a:custGeom>
              <a:avLst/>
              <a:gdLst/>
              <a:ahLst/>
              <a:cxnLst/>
              <a:rect l="0" t="0" r="0" b="0"/>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6" name="Shape 116"/>
            <p:cNvSpPr/>
            <p:nvPr/>
          </p:nvSpPr>
          <p:spPr>
            <a:xfrm>
              <a:off x="2662850" y="1699400"/>
              <a:ext cx="303250" cy="303250"/>
            </a:xfrm>
            <a:custGeom>
              <a:avLst/>
              <a:gdLst/>
              <a:ahLst/>
              <a:cxnLst/>
              <a:rect l="0" t="0" r="0" b="0"/>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7" name="Shape 117"/>
            <p:cNvSpPr/>
            <p:nvPr/>
          </p:nvSpPr>
          <p:spPr>
            <a:xfrm>
              <a:off x="2814911" y="1754061"/>
              <a:ext cx="49950" cy="49950"/>
            </a:xfrm>
            <a:custGeom>
              <a:avLst/>
              <a:gdLst/>
              <a:ahLst/>
              <a:cxnLst/>
              <a:rect l="0" t="0" r="0" b="0"/>
              <a:pathLst>
                <a:path w="1998" h="1998" fill="none" extrusionOk="0">
                  <a:moveTo>
                    <a:pt x="1" y="1997"/>
                  </a:moveTo>
                  <a:lnTo>
                    <a:pt x="1998"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214" name="Group 213"/>
          <p:cNvGrpSpPr/>
          <p:nvPr/>
        </p:nvGrpSpPr>
        <p:grpSpPr>
          <a:xfrm>
            <a:off x="1008325" y="1553398"/>
            <a:ext cx="7676295" cy="3182280"/>
            <a:chOff x="566253" y="1542888"/>
            <a:chExt cx="7676295" cy="3182280"/>
          </a:xfrm>
        </p:grpSpPr>
        <p:grpSp>
          <p:nvGrpSpPr>
            <p:cNvPr id="208" name="Group 207"/>
            <p:cNvGrpSpPr/>
            <p:nvPr/>
          </p:nvGrpSpPr>
          <p:grpSpPr>
            <a:xfrm>
              <a:off x="1194903" y="1542888"/>
              <a:ext cx="7047645" cy="3182280"/>
              <a:chOff x="718020" y="1421405"/>
              <a:chExt cx="7047645" cy="3182280"/>
            </a:xfrm>
          </p:grpSpPr>
          <p:grpSp>
            <p:nvGrpSpPr>
              <p:cNvPr id="144" name="Group 143"/>
              <p:cNvGrpSpPr/>
              <p:nvPr/>
            </p:nvGrpSpPr>
            <p:grpSpPr>
              <a:xfrm>
                <a:off x="3116907" y="1421405"/>
                <a:ext cx="1961053" cy="3148044"/>
                <a:chOff x="2673288" y="1815663"/>
                <a:chExt cx="1961053" cy="3148044"/>
              </a:xfrm>
            </p:grpSpPr>
            <p:grpSp>
              <p:nvGrpSpPr>
                <p:cNvPr id="23" name="Group 22"/>
                <p:cNvGrpSpPr/>
                <p:nvPr/>
              </p:nvGrpSpPr>
              <p:grpSpPr>
                <a:xfrm>
                  <a:off x="2690649" y="3354684"/>
                  <a:ext cx="1927926" cy="559676"/>
                  <a:chOff x="2530366" y="1663263"/>
                  <a:chExt cx="1927926" cy="559676"/>
                </a:xfrm>
              </p:grpSpPr>
              <p:sp>
                <p:nvSpPr>
                  <p:cNvPr id="2" name="Rectangle 1"/>
                  <p:cNvSpPr/>
                  <p:nvPr/>
                </p:nvSpPr>
                <p:spPr>
                  <a:xfrm>
                    <a:off x="3208281" y="1663263"/>
                    <a:ext cx="559676" cy="559676"/>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5" name="Group 14"/>
                  <p:cNvGrpSpPr/>
                  <p:nvPr/>
                </p:nvGrpSpPr>
                <p:grpSpPr>
                  <a:xfrm>
                    <a:off x="4091148" y="1765739"/>
                    <a:ext cx="367144" cy="354724"/>
                    <a:chOff x="4091148" y="1765739"/>
                    <a:chExt cx="367144" cy="354724"/>
                  </a:xfrm>
                </p:grpSpPr>
                <p:sp>
                  <p:nvSpPr>
                    <p:cNvPr id="17" name="Oval 16"/>
                    <p:cNvSpPr/>
                    <p:nvPr/>
                  </p:nvSpPr>
                  <p:spPr>
                    <a:xfrm>
                      <a:off x="4091148" y="1765739"/>
                      <a:ext cx="354724" cy="354724"/>
                    </a:xfrm>
                    <a:prstGeom prst="ellipse">
                      <a:avLst/>
                    </a:prstGeom>
                    <a:solidFill>
                      <a:schemeClr val="bg1"/>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TextBox 8"/>
                    <p:cNvSpPr txBox="1"/>
                    <p:nvPr/>
                  </p:nvSpPr>
                  <p:spPr>
                    <a:xfrm>
                      <a:off x="4106914" y="1781505"/>
                      <a:ext cx="351378" cy="307777"/>
                    </a:xfrm>
                    <a:prstGeom prst="rect">
                      <a:avLst/>
                    </a:prstGeom>
                    <a:noFill/>
                  </p:spPr>
                  <p:txBody>
                    <a:bodyPr wrap="none" rtlCol="0">
                      <a:spAutoFit/>
                    </a:bodyPr>
                    <a:lstStyle/>
                    <a:p>
                      <a:r>
                        <a:rPr lang="en-US" altLang="zh-CN" dirty="0" smtClean="0"/>
                        <a:t>h</a:t>
                      </a:r>
                      <a:r>
                        <a:rPr lang="en-US" altLang="zh-CN" baseline="-25000" dirty="0"/>
                        <a:t>2</a:t>
                      </a:r>
                      <a:endParaRPr lang="en-US" baseline="-25000" dirty="0"/>
                    </a:p>
                  </p:txBody>
                </p:sp>
              </p:grpSp>
              <p:grpSp>
                <p:nvGrpSpPr>
                  <p:cNvPr id="14" name="Group 13"/>
                  <p:cNvGrpSpPr/>
                  <p:nvPr/>
                </p:nvGrpSpPr>
                <p:grpSpPr>
                  <a:xfrm>
                    <a:off x="2530366" y="1765739"/>
                    <a:ext cx="375564" cy="354724"/>
                    <a:chOff x="2530366" y="1765739"/>
                    <a:chExt cx="375564" cy="354724"/>
                  </a:xfrm>
                </p:grpSpPr>
                <p:sp>
                  <p:nvSpPr>
                    <p:cNvPr id="6" name="Oval 5"/>
                    <p:cNvSpPr/>
                    <p:nvPr/>
                  </p:nvSpPr>
                  <p:spPr>
                    <a:xfrm>
                      <a:off x="2530366" y="1765739"/>
                      <a:ext cx="354724" cy="354724"/>
                    </a:xfrm>
                    <a:prstGeom prst="ellipse">
                      <a:avLst/>
                    </a:prstGeom>
                    <a:solidFill>
                      <a:schemeClr val="bg1"/>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TextBox 19"/>
                    <p:cNvSpPr txBox="1"/>
                    <p:nvPr/>
                  </p:nvSpPr>
                  <p:spPr>
                    <a:xfrm>
                      <a:off x="2533712" y="1765739"/>
                      <a:ext cx="372218" cy="307777"/>
                    </a:xfrm>
                    <a:prstGeom prst="rect">
                      <a:avLst/>
                    </a:prstGeom>
                    <a:noFill/>
                  </p:spPr>
                  <p:txBody>
                    <a:bodyPr wrap="none" rtlCol="0">
                      <a:spAutoFit/>
                    </a:bodyPr>
                    <a:lstStyle/>
                    <a:p>
                      <a:r>
                        <a:rPr lang="en-US" altLang="zh-CN" dirty="0" smtClean="0"/>
                        <a:t>X</a:t>
                      </a:r>
                      <a:r>
                        <a:rPr lang="en-US" altLang="zh-CN" baseline="-25000" dirty="0"/>
                        <a:t>2</a:t>
                      </a:r>
                      <a:endParaRPr lang="en-US" baseline="-25000" dirty="0"/>
                    </a:p>
                  </p:txBody>
                </p:sp>
              </p:grpSp>
              <p:cxnSp>
                <p:nvCxnSpPr>
                  <p:cNvPr id="22" name="Straight Arrow Connector 21"/>
                  <p:cNvCxnSpPr>
                    <a:stCxn id="6" idx="6"/>
                    <a:endCxn id="2" idx="1"/>
                  </p:cNvCxnSpPr>
                  <p:nvPr/>
                </p:nvCxnSpPr>
                <p:spPr>
                  <a:xfrm>
                    <a:off x="2885090" y="1943101"/>
                    <a:ext cx="323191"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29" idx="1"/>
                  </p:cNvCxnSpPr>
                  <p:nvPr/>
                </p:nvCxnSpPr>
                <p:spPr>
                  <a:xfrm>
                    <a:off x="3767957" y="1943101"/>
                    <a:ext cx="323191"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156938" y="1789212"/>
                    <a:ext cx="662361" cy="307777"/>
                  </a:xfrm>
                  <a:prstGeom prst="rect">
                    <a:avLst/>
                  </a:prstGeom>
                  <a:noFill/>
                </p:spPr>
                <p:txBody>
                  <a:bodyPr wrap="none" rtlCol="0">
                    <a:spAutoFit/>
                  </a:bodyPr>
                  <a:lstStyle/>
                  <a:p>
                    <a:r>
                      <a:rPr lang="en-US" altLang="zh-CN" dirty="0" smtClean="0">
                        <a:solidFill>
                          <a:schemeClr val="bg1"/>
                        </a:solidFill>
                      </a:rPr>
                      <a:t>LSTM</a:t>
                    </a:r>
                    <a:endParaRPr lang="en-US" baseline="-25000" dirty="0">
                      <a:solidFill>
                        <a:schemeClr val="bg1"/>
                      </a:solidFill>
                    </a:endParaRPr>
                  </a:p>
                </p:txBody>
              </p:sp>
            </p:grpSp>
            <p:grpSp>
              <p:nvGrpSpPr>
                <p:cNvPr id="32" name="Group 31"/>
                <p:cNvGrpSpPr/>
                <p:nvPr/>
              </p:nvGrpSpPr>
              <p:grpSpPr>
                <a:xfrm>
                  <a:off x="2682766" y="1815663"/>
                  <a:ext cx="1927926" cy="559676"/>
                  <a:chOff x="2530366" y="1663263"/>
                  <a:chExt cx="1927926" cy="559676"/>
                </a:xfrm>
              </p:grpSpPr>
              <p:sp>
                <p:nvSpPr>
                  <p:cNvPr id="33" name="Rectangle 32"/>
                  <p:cNvSpPr/>
                  <p:nvPr/>
                </p:nvSpPr>
                <p:spPr>
                  <a:xfrm>
                    <a:off x="3208281" y="1663263"/>
                    <a:ext cx="559676" cy="559676"/>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34" name="Group 33"/>
                  <p:cNvGrpSpPr/>
                  <p:nvPr/>
                </p:nvGrpSpPr>
                <p:grpSpPr>
                  <a:xfrm>
                    <a:off x="4091148" y="1765739"/>
                    <a:ext cx="367144" cy="354724"/>
                    <a:chOff x="4091148" y="1765739"/>
                    <a:chExt cx="367144" cy="354724"/>
                  </a:xfrm>
                </p:grpSpPr>
                <p:sp>
                  <p:nvSpPr>
                    <p:cNvPr id="41" name="Oval 40"/>
                    <p:cNvSpPr/>
                    <p:nvPr/>
                  </p:nvSpPr>
                  <p:spPr>
                    <a:xfrm>
                      <a:off x="4091148" y="1765739"/>
                      <a:ext cx="354724" cy="354724"/>
                    </a:xfrm>
                    <a:prstGeom prst="ellipse">
                      <a:avLst/>
                    </a:prstGeom>
                    <a:solidFill>
                      <a:schemeClr val="bg1"/>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TextBox 41"/>
                    <p:cNvSpPr txBox="1"/>
                    <p:nvPr/>
                  </p:nvSpPr>
                  <p:spPr>
                    <a:xfrm>
                      <a:off x="4106914" y="1781505"/>
                      <a:ext cx="351378" cy="307777"/>
                    </a:xfrm>
                    <a:prstGeom prst="rect">
                      <a:avLst/>
                    </a:prstGeom>
                    <a:noFill/>
                  </p:spPr>
                  <p:txBody>
                    <a:bodyPr wrap="none" rtlCol="0">
                      <a:spAutoFit/>
                    </a:bodyPr>
                    <a:lstStyle/>
                    <a:p>
                      <a:r>
                        <a:rPr lang="en-US" altLang="zh-CN" dirty="0" smtClean="0"/>
                        <a:t>h</a:t>
                      </a:r>
                      <a:r>
                        <a:rPr lang="en-US" altLang="zh-CN" baseline="-25000" dirty="0" smtClean="0"/>
                        <a:t>0</a:t>
                      </a:r>
                      <a:endParaRPr lang="en-US" baseline="-25000" dirty="0"/>
                    </a:p>
                  </p:txBody>
                </p:sp>
              </p:grpSp>
              <p:grpSp>
                <p:nvGrpSpPr>
                  <p:cNvPr id="35" name="Group 34"/>
                  <p:cNvGrpSpPr/>
                  <p:nvPr/>
                </p:nvGrpSpPr>
                <p:grpSpPr>
                  <a:xfrm>
                    <a:off x="2530366" y="1765739"/>
                    <a:ext cx="375564" cy="354724"/>
                    <a:chOff x="2530366" y="1765739"/>
                    <a:chExt cx="375564" cy="354724"/>
                  </a:xfrm>
                </p:grpSpPr>
                <p:sp>
                  <p:nvSpPr>
                    <p:cNvPr id="39" name="Oval 38"/>
                    <p:cNvSpPr/>
                    <p:nvPr/>
                  </p:nvSpPr>
                  <p:spPr>
                    <a:xfrm>
                      <a:off x="2530366" y="1765739"/>
                      <a:ext cx="354724" cy="354724"/>
                    </a:xfrm>
                    <a:prstGeom prst="ellipse">
                      <a:avLst/>
                    </a:prstGeom>
                    <a:solidFill>
                      <a:schemeClr val="bg1"/>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extBox 39"/>
                    <p:cNvSpPr txBox="1"/>
                    <p:nvPr/>
                  </p:nvSpPr>
                  <p:spPr>
                    <a:xfrm>
                      <a:off x="2533712" y="1765739"/>
                      <a:ext cx="372218" cy="307777"/>
                    </a:xfrm>
                    <a:prstGeom prst="rect">
                      <a:avLst/>
                    </a:prstGeom>
                    <a:noFill/>
                  </p:spPr>
                  <p:txBody>
                    <a:bodyPr wrap="none" rtlCol="0">
                      <a:spAutoFit/>
                    </a:bodyPr>
                    <a:lstStyle/>
                    <a:p>
                      <a:r>
                        <a:rPr lang="en-US" altLang="zh-CN" dirty="0"/>
                        <a:t>X</a:t>
                      </a:r>
                      <a:r>
                        <a:rPr lang="en-US" altLang="zh-CN" baseline="-25000" dirty="0" smtClean="0"/>
                        <a:t>0</a:t>
                      </a:r>
                      <a:endParaRPr lang="en-US" baseline="-25000" dirty="0"/>
                    </a:p>
                  </p:txBody>
                </p:sp>
              </p:grpSp>
              <p:cxnSp>
                <p:nvCxnSpPr>
                  <p:cNvPr id="36" name="Straight Arrow Connector 35"/>
                  <p:cNvCxnSpPr>
                    <a:stCxn id="36" idx="6"/>
                    <a:endCxn id="32" idx="1"/>
                  </p:cNvCxnSpPr>
                  <p:nvPr/>
                </p:nvCxnSpPr>
                <p:spPr>
                  <a:xfrm>
                    <a:off x="2885090" y="1943101"/>
                    <a:ext cx="323191"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767957" y="1943101"/>
                    <a:ext cx="323191"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3156938" y="1789212"/>
                    <a:ext cx="662361" cy="307777"/>
                  </a:xfrm>
                  <a:prstGeom prst="rect">
                    <a:avLst/>
                  </a:prstGeom>
                  <a:noFill/>
                </p:spPr>
                <p:txBody>
                  <a:bodyPr wrap="none" rtlCol="0">
                    <a:spAutoFit/>
                  </a:bodyPr>
                  <a:lstStyle/>
                  <a:p>
                    <a:r>
                      <a:rPr lang="en-US" altLang="zh-CN" dirty="0" smtClean="0">
                        <a:solidFill>
                          <a:schemeClr val="bg1"/>
                        </a:solidFill>
                      </a:rPr>
                      <a:t>LSTM</a:t>
                    </a:r>
                    <a:endParaRPr lang="en-US" baseline="-25000" dirty="0">
                      <a:solidFill>
                        <a:schemeClr val="bg1"/>
                      </a:solidFill>
                    </a:endParaRPr>
                  </a:p>
                </p:txBody>
              </p:sp>
            </p:grpSp>
            <p:grpSp>
              <p:nvGrpSpPr>
                <p:cNvPr id="25" name="Group 24"/>
                <p:cNvGrpSpPr/>
                <p:nvPr/>
              </p:nvGrpSpPr>
              <p:grpSpPr>
                <a:xfrm>
                  <a:off x="2690649" y="2585174"/>
                  <a:ext cx="1927926" cy="559676"/>
                  <a:chOff x="2690649" y="2585174"/>
                  <a:chExt cx="1927926" cy="559676"/>
                </a:xfrm>
              </p:grpSpPr>
              <p:sp>
                <p:nvSpPr>
                  <p:cNvPr id="88" name="Rectangle 87"/>
                  <p:cNvSpPr/>
                  <p:nvPr/>
                </p:nvSpPr>
                <p:spPr>
                  <a:xfrm>
                    <a:off x="3368564" y="2585174"/>
                    <a:ext cx="559676" cy="559676"/>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89" name="Group 88"/>
                  <p:cNvGrpSpPr/>
                  <p:nvPr/>
                </p:nvGrpSpPr>
                <p:grpSpPr>
                  <a:xfrm>
                    <a:off x="4251431" y="2687650"/>
                    <a:ext cx="367144" cy="354724"/>
                    <a:chOff x="4091148" y="1765739"/>
                    <a:chExt cx="367144" cy="354724"/>
                  </a:xfrm>
                </p:grpSpPr>
                <p:sp>
                  <p:nvSpPr>
                    <p:cNvPr id="96" name="Oval 95"/>
                    <p:cNvSpPr/>
                    <p:nvPr/>
                  </p:nvSpPr>
                  <p:spPr>
                    <a:xfrm>
                      <a:off x="4091148" y="1765739"/>
                      <a:ext cx="354724" cy="354724"/>
                    </a:xfrm>
                    <a:prstGeom prst="ellipse">
                      <a:avLst/>
                    </a:prstGeom>
                    <a:solidFill>
                      <a:schemeClr val="bg1"/>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7" name="TextBox 96"/>
                    <p:cNvSpPr txBox="1"/>
                    <p:nvPr/>
                  </p:nvSpPr>
                  <p:spPr>
                    <a:xfrm>
                      <a:off x="4106914" y="1781505"/>
                      <a:ext cx="351378" cy="307777"/>
                    </a:xfrm>
                    <a:prstGeom prst="rect">
                      <a:avLst/>
                    </a:prstGeom>
                    <a:noFill/>
                  </p:spPr>
                  <p:txBody>
                    <a:bodyPr wrap="none" rtlCol="0">
                      <a:spAutoFit/>
                    </a:bodyPr>
                    <a:lstStyle/>
                    <a:p>
                      <a:r>
                        <a:rPr lang="en-US" altLang="zh-CN" dirty="0" smtClean="0"/>
                        <a:t>h</a:t>
                      </a:r>
                      <a:r>
                        <a:rPr lang="en-US" altLang="zh-CN" baseline="-25000" dirty="0"/>
                        <a:t>1</a:t>
                      </a:r>
                      <a:endParaRPr lang="en-US" baseline="-25000" dirty="0"/>
                    </a:p>
                  </p:txBody>
                </p:sp>
              </p:grpSp>
              <p:grpSp>
                <p:nvGrpSpPr>
                  <p:cNvPr id="90" name="Group 89"/>
                  <p:cNvGrpSpPr/>
                  <p:nvPr/>
                </p:nvGrpSpPr>
                <p:grpSpPr>
                  <a:xfrm>
                    <a:off x="2690649" y="2687650"/>
                    <a:ext cx="375564" cy="354724"/>
                    <a:chOff x="2530366" y="1765739"/>
                    <a:chExt cx="375564" cy="354724"/>
                  </a:xfrm>
                </p:grpSpPr>
                <p:sp>
                  <p:nvSpPr>
                    <p:cNvPr id="94" name="Oval 93"/>
                    <p:cNvSpPr/>
                    <p:nvPr/>
                  </p:nvSpPr>
                  <p:spPr>
                    <a:xfrm>
                      <a:off x="2530366" y="1765739"/>
                      <a:ext cx="354724" cy="354724"/>
                    </a:xfrm>
                    <a:prstGeom prst="ellipse">
                      <a:avLst/>
                    </a:prstGeom>
                    <a:solidFill>
                      <a:schemeClr val="bg1"/>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5" name="TextBox 94"/>
                    <p:cNvSpPr txBox="1"/>
                    <p:nvPr/>
                  </p:nvSpPr>
                  <p:spPr>
                    <a:xfrm>
                      <a:off x="2533712" y="1765739"/>
                      <a:ext cx="372218" cy="307777"/>
                    </a:xfrm>
                    <a:prstGeom prst="rect">
                      <a:avLst/>
                    </a:prstGeom>
                    <a:noFill/>
                  </p:spPr>
                  <p:txBody>
                    <a:bodyPr wrap="none" rtlCol="0">
                      <a:spAutoFit/>
                    </a:bodyPr>
                    <a:lstStyle/>
                    <a:p>
                      <a:r>
                        <a:rPr lang="en-US" altLang="zh-CN" dirty="0" smtClean="0"/>
                        <a:t>X</a:t>
                      </a:r>
                      <a:r>
                        <a:rPr lang="en-US" altLang="zh-CN" baseline="-25000" dirty="0"/>
                        <a:t>1</a:t>
                      </a:r>
                      <a:endParaRPr lang="en-US" baseline="-25000" dirty="0"/>
                    </a:p>
                  </p:txBody>
                </p:sp>
              </p:grpSp>
              <p:cxnSp>
                <p:nvCxnSpPr>
                  <p:cNvPr id="91" name="Straight Arrow Connector 90"/>
                  <p:cNvCxnSpPr>
                    <a:stCxn id="91" idx="6"/>
                  </p:cNvCxnSpPr>
                  <p:nvPr/>
                </p:nvCxnSpPr>
                <p:spPr>
                  <a:xfrm>
                    <a:off x="3045373" y="2865012"/>
                    <a:ext cx="323191"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3928240" y="2865012"/>
                    <a:ext cx="323191"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3317221" y="2711123"/>
                    <a:ext cx="662361" cy="307777"/>
                  </a:xfrm>
                  <a:prstGeom prst="rect">
                    <a:avLst/>
                  </a:prstGeom>
                  <a:noFill/>
                </p:spPr>
                <p:txBody>
                  <a:bodyPr wrap="none" rtlCol="0">
                    <a:spAutoFit/>
                  </a:bodyPr>
                  <a:lstStyle/>
                  <a:p>
                    <a:r>
                      <a:rPr lang="en-US" altLang="zh-CN" dirty="0" smtClean="0">
                        <a:solidFill>
                          <a:schemeClr val="bg1"/>
                        </a:solidFill>
                      </a:rPr>
                      <a:t>LSTM</a:t>
                    </a:r>
                    <a:endParaRPr lang="en-US" baseline="-25000" dirty="0">
                      <a:solidFill>
                        <a:schemeClr val="bg1"/>
                      </a:solidFill>
                    </a:endParaRPr>
                  </a:p>
                </p:txBody>
              </p:sp>
            </p:grpSp>
            <p:grpSp>
              <p:nvGrpSpPr>
                <p:cNvPr id="26" name="Group 25"/>
                <p:cNvGrpSpPr/>
                <p:nvPr/>
              </p:nvGrpSpPr>
              <p:grpSpPr>
                <a:xfrm>
                  <a:off x="2706415" y="4404031"/>
                  <a:ext cx="1927926" cy="559676"/>
                  <a:chOff x="2706415" y="4404031"/>
                  <a:chExt cx="1927926" cy="559676"/>
                </a:xfrm>
              </p:grpSpPr>
              <p:sp>
                <p:nvSpPr>
                  <p:cNvPr id="127" name="Rectangle 126"/>
                  <p:cNvSpPr/>
                  <p:nvPr/>
                </p:nvSpPr>
                <p:spPr>
                  <a:xfrm>
                    <a:off x="3384330" y="4404031"/>
                    <a:ext cx="559676" cy="559676"/>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28" name="Group 127"/>
                  <p:cNvGrpSpPr/>
                  <p:nvPr/>
                </p:nvGrpSpPr>
                <p:grpSpPr>
                  <a:xfrm>
                    <a:off x="4267197" y="4506507"/>
                    <a:ext cx="367144" cy="354724"/>
                    <a:chOff x="4091148" y="1765739"/>
                    <a:chExt cx="367144" cy="354724"/>
                  </a:xfrm>
                </p:grpSpPr>
                <p:sp>
                  <p:nvSpPr>
                    <p:cNvPr id="135" name="Oval 134"/>
                    <p:cNvSpPr/>
                    <p:nvPr/>
                  </p:nvSpPr>
                  <p:spPr>
                    <a:xfrm>
                      <a:off x="4091148" y="1765739"/>
                      <a:ext cx="354724" cy="354724"/>
                    </a:xfrm>
                    <a:prstGeom prst="ellipse">
                      <a:avLst/>
                    </a:prstGeom>
                    <a:solidFill>
                      <a:schemeClr val="bg1"/>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6" name="TextBox 135"/>
                    <p:cNvSpPr txBox="1"/>
                    <p:nvPr/>
                  </p:nvSpPr>
                  <p:spPr>
                    <a:xfrm>
                      <a:off x="4106914" y="1781505"/>
                      <a:ext cx="351378" cy="307777"/>
                    </a:xfrm>
                    <a:prstGeom prst="rect">
                      <a:avLst/>
                    </a:prstGeom>
                    <a:noFill/>
                  </p:spPr>
                  <p:txBody>
                    <a:bodyPr wrap="none" rtlCol="0">
                      <a:spAutoFit/>
                    </a:bodyPr>
                    <a:lstStyle/>
                    <a:p>
                      <a:r>
                        <a:rPr lang="en-US" altLang="zh-CN" dirty="0" err="1" smtClean="0"/>
                        <a:t>h</a:t>
                      </a:r>
                      <a:r>
                        <a:rPr lang="en-US" altLang="zh-CN" baseline="-25000" dirty="0" err="1"/>
                        <a:t>n</a:t>
                      </a:r>
                      <a:endParaRPr lang="en-US" baseline="-25000" dirty="0"/>
                    </a:p>
                  </p:txBody>
                </p:sp>
              </p:grpSp>
              <p:grpSp>
                <p:nvGrpSpPr>
                  <p:cNvPr id="129" name="Group 128"/>
                  <p:cNvGrpSpPr/>
                  <p:nvPr/>
                </p:nvGrpSpPr>
                <p:grpSpPr>
                  <a:xfrm>
                    <a:off x="2706415" y="4506507"/>
                    <a:ext cx="375564" cy="354724"/>
                    <a:chOff x="2530366" y="1765739"/>
                    <a:chExt cx="375564" cy="354724"/>
                  </a:xfrm>
                </p:grpSpPr>
                <p:sp>
                  <p:nvSpPr>
                    <p:cNvPr id="133" name="Oval 132"/>
                    <p:cNvSpPr/>
                    <p:nvPr/>
                  </p:nvSpPr>
                  <p:spPr>
                    <a:xfrm>
                      <a:off x="2530366" y="1765739"/>
                      <a:ext cx="354724" cy="354724"/>
                    </a:xfrm>
                    <a:prstGeom prst="ellipse">
                      <a:avLst/>
                    </a:prstGeom>
                    <a:solidFill>
                      <a:schemeClr val="bg1"/>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4" name="TextBox 133"/>
                    <p:cNvSpPr txBox="1"/>
                    <p:nvPr/>
                  </p:nvSpPr>
                  <p:spPr>
                    <a:xfrm>
                      <a:off x="2533712" y="1765739"/>
                      <a:ext cx="372218" cy="307777"/>
                    </a:xfrm>
                    <a:prstGeom prst="rect">
                      <a:avLst/>
                    </a:prstGeom>
                    <a:noFill/>
                  </p:spPr>
                  <p:txBody>
                    <a:bodyPr wrap="none" rtlCol="0">
                      <a:spAutoFit/>
                    </a:bodyPr>
                    <a:lstStyle/>
                    <a:p>
                      <a:r>
                        <a:rPr lang="en-US" altLang="zh-CN" dirty="0" err="1" smtClean="0"/>
                        <a:t>X</a:t>
                      </a:r>
                      <a:r>
                        <a:rPr lang="en-US" altLang="zh-CN" baseline="-25000" dirty="0" err="1" smtClean="0"/>
                        <a:t>n</a:t>
                      </a:r>
                      <a:endParaRPr lang="en-US" baseline="-25000" dirty="0"/>
                    </a:p>
                  </p:txBody>
                </p:sp>
              </p:grpSp>
              <p:cxnSp>
                <p:nvCxnSpPr>
                  <p:cNvPr id="130" name="Straight Arrow Connector 129"/>
                  <p:cNvCxnSpPr>
                    <a:stCxn id="130" idx="6"/>
                  </p:cNvCxnSpPr>
                  <p:nvPr/>
                </p:nvCxnSpPr>
                <p:spPr>
                  <a:xfrm>
                    <a:off x="3061139" y="4683869"/>
                    <a:ext cx="323191"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p:nvPr/>
                </p:nvCxnSpPr>
                <p:spPr>
                  <a:xfrm>
                    <a:off x="3944006" y="4683869"/>
                    <a:ext cx="323191"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32" name="TextBox 131"/>
                  <p:cNvSpPr txBox="1"/>
                  <p:nvPr/>
                </p:nvSpPr>
                <p:spPr>
                  <a:xfrm>
                    <a:off x="3332987" y="4529980"/>
                    <a:ext cx="662361" cy="307777"/>
                  </a:xfrm>
                  <a:prstGeom prst="rect">
                    <a:avLst/>
                  </a:prstGeom>
                  <a:noFill/>
                </p:spPr>
                <p:txBody>
                  <a:bodyPr wrap="none" rtlCol="0">
                    <a:spAutoFit/>
                  </a:bodyPr>
                  <a:lstStyle/>
                  <a:p>
                    <a:r>
                      <a:rPr lang="en-US" altLang="zh-CN" dirty="0" smtClean="0">
                        <a:solidFill>
                          <a:schemeClr val="bg1"/>
                        </a:solidFill>
                      </a:rPr>
                      <a:t>LSTM</a:t>
                    </a:r>
                    <a:endParaRPr lang="en-US" baseline="-25000" dirty="0">
                      <a:solidFill>
                        <a:schemeClr val="bg1"/>
                      </a:solidFill>
                    </a:endParaRPr>
                  </a:p>
                </p:txBody>
              </p:sp>
            </p:grpSp>
            <p:cxnSp>
              <p:nvCxnSpPr>
                <p:cNvPr id="28" name="Straight Arrow Connector 27"/>
                <p:cNvCxnSpPr>
                  <a:stCxn id="33" idx="2"/>
                  <a:endCxn id="88" idx="0"/>
                </p:cNvCxnSpPr>
                <p:nvPr/>
              </p:nvCxnSpPr>
              <p:spPr>
                <a:xfrm>
                  <a:off x="3640519" y="2375339"/>
                  <a:ext cx="7883" cy="20983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a:stCxn id="88" idx="2"/>
                  <a:endCxn id="2" idx="0"/>
                </p:cNvCxnSpPr>
                <p:nvPr/>
              </p:nvCxnSpPr>
              <p:spPr>
                <a:xfrm>
                  <a:off x="3648402" y="3144850"/>
                  <a:ext cx="0" cy="20983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a:stCxn id="2" idx="2"/>
                  <a:endCxn id="127" idx="0"/>
                </p:cNvCxnSpPr>
                <p:nvPr/>
              </p:nvCxnSpPr>
              <p:spPr>
                <a:xfrm>
                  <a:off x="3648402" y="3914360"/>
                  <a:ext cx="15766" cy="48967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0" name="TextBox 139"/>
                <p:cNvSpPr txBox="1"/>
                <p:nvPr/>
              </p:nvSpPr>
              <p:spPr>
                <a:xfrm>
                  <a:off x="4251431" y="4005307"/>
                  <a:ext cx="364202" cy="307777"/>
                </a:xfrm>
                <a:prstGeom prst="rect">
                  <a:avLst/>
                </a:prstGeom>
                <a:noFill/>
              </p:spPr>
              <p:txBody>
                <a:bodyPr wrap="none" rtlCol="0">
                  <a:spAutoFit/>
                </a:bodyPr>
                <a:lstStyle/>
                <a:p>
                  <a:r>
                    <a:rPr lang="mr-IN" altLang="zh-CN" dirty="0" smtClean="0"/>
                    <a:t>…</a:t>
                  </a:r>
                  <a:endParaRPr lang="en-US" baseline="-25000" dirty="0"/>
                </a:p>
              </p:txBody>
            </p:sp>
            <p:sp>
              <p:nvSpPr>
                <p:cNvPr id="141" name="TextBox 140"/>
                <p:cNvSpPr txBox="1"/>
                <p:nvPr/>
              </p:nvSpPr>
              <p:spPr>
                <a:xfrm>
                  <a:off x="2673288" y="3981833"/>
                  <a:ext cx="364202" cy="307777"/>
                </a:xfrm>
                <a:prstGeom prst="rect">
                  <a:avLst/>
                </a:prstGeom>
                <a:noFill/>
              </p:spPr>
              <p:txBody>
                <a:bodyPr wrap="none" rtlCol="0">
                  <a:spAutoFit/>
                </a:bodyPr>
                <a:lstStyle/>
                <a:p>
                  <a:r>
                    <a:rPr lang="mr-IN" altLang="zh-CN" dirty="0" smtClean="0"/>
                    <a:t>…</a:t>
                  </a:r>
                  <a:endParaRPr lang="en-US" baseline="-25000" dirty="0"/>
                </a:p>
              </p:txBody>
            </p:sp>
          </p:grpSp>
          <p:sp>
            <p:nvSpPr>
              <p:cNvPr id="142" name="Rectangle 141"/>
              <p:cNvSpPr/>
              <p:nvPr/>
            </p:nvSpPr>
            <p:spPr>
              <a:xfrm>
                <a:off x="764868" y="2478600"/>
                <a:ext cx="1033654" cy="1033654"/>
              </a:xfrm>
              <a:prstGeom prst="rect">
                <a:avLst/>
              </a:prstGeom>
              <a:solidFill>
                <a:schemeClr val="bg1"/>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3" name="TextBox 142"/>
              <p:cNvSpPr txBox="1"/>
              <p:nvPr/>
            </p:nvSpPr>
            <p:spPr>
              <a:xfrm>
                <a:off x="718020" y="2731679"/>
                <a:ext cx="1080745" cy="523220"/>
              </a:xfrm>
              <a:prstGeom prst="rect">
                <a:avLst/>
              </a:prstGeom>
              <a:noFill/>
            </p:spPr>
            <p:txBody>
              <a:bodyPr wrap="none" rtlCol="0">
                <a:spAutoFit/>
              </a:bodyPr>
              <a:lstStyle/>
              <a:p>
                <a:r>
                  <a:rPr lang="en-US" altLang="zh-CN" dirty="0" smtClean="0"/>
                  <a:t>Embedded</a:t>
                </a:r>
              </a:p>
              <a:p>
                <a:r>
                  <a:rPr lang="en-US" altLang="zh-CN" dirty="0" smtClean="0"/>
                  <a:t>Sequences</a:t>
                </a:r>
                <a:endParaRPr lang="en-US" dirty="0"/>
              </a:p>
            </p:txBody>
          </p:sp>
          <p:cxnSp>
            <p:nvCxnSpPr>
              <p:cNvPr id="148" name="Straight Arrow Connector 147"/>
              <p:cNvCxnSpPr/>
              <p:nvPr/>
            </p:nvCxnSpPr>
            <p:spPr>
              <a:xfrm>
                <a:off x="1780049" y="2996754"/>
                <a:ext cx="641548" cy="851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p:cNvCxnSpPr>
                <a:endCxn id="39" idx="2"/>
              </p:cNvCxnSpPr>
              <p:nvPr/>
            </p:nvCxnSpPr>
            <p:spPr>
              <a:xfrm flipV="1">
                <a:off x="2408222" y="1701243"/>
                <a:ext cx="718163" cy="134421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a:endCxn id="94" idx="2"/>
              </p:cNvCxnSpPr>
              <p:nvPr/>
            </p:nvCxnSpPr>
            <p:spPr>
              <a:xfrm flipV="1">
                <a:off x="2408222" y="2470754"/>
                <a:ext cx="726046" cy="57470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a:endCxn id="6" idx="2"/>
              </p:cNvCxnSpPr>
              <p:nvPr/>
            </p:nvCxnSpPr>
            <p:spPr>
              <a:xfrm>
                <a:off x="2408222" y="3045454"/>
                <a:ext cx="726046" cy="19481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a:endCxn id="133" idx="2"/>
              </p:cNvCxnSpPr>
              <p:nvPr/>
            </p:nvCxnSpPr>
            <p:spPr>
              <a:xfrm>
                <a:off x="2408222" y="3045454"/>
                <a:ext cx="741812" cy="124415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0" name="Rectangle 159"/>
              <p:cNvSpPr/>
              <p:nvPr/>
            </p:nvSpPr>
            <p:spPr>
              <a:xfrm>
                <a:off x="5769424" y="3925122"/>
                <a:ext cx="678563" cy="678563"/>
              </a:xfrm>
              <a:prstGeom prst="rect">
                <a:avLst/>
              </a:prstGeom>
              <a:solidFill>
                <a:schemeClr val="bg1"/>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1" name="TextBox 160"/>
              <p:cNvSpPr txBox="1"/>
              <p:nvPr/>
            </p:nvSpPr>
            <p:spPr>
              <a:xfrm>
                <a:off x="5729436" y="4164270"/>
                <a:ext cx="712054" cy="246221"/>
              </a:xfrm>
              <a:prstGeom prst="rect">
                <a:avLst/>
              </a:prstGeom>
              <a:noFill/>
            </p:spPr>
            <p:txBody>
              <a:bodyPr wrap="none" rtlCol="0">
                <a:spAutoFit/>
              </a:bodyPr>
              <a:lstStyle/>
              <a:p>
                <a:r>
                  <a:rPr lang="en-US" altLang="zh-CN" sz="1000" dirty="0" smtClean="0"/>
                  <a:t>Classifier</a:t>
                </a:r>
                <a:endParaRPr lang="en-US" sz="1000" dirty="0"/>
              </a:p>
            </p:txBody>
          </p:sp>
          <p:cxnSp>
            <p:nvCxnSpPr>
              <p:cNvPr id="163" name="Straight Arrow Connector 162"/>
              <p:cNvCxnSpPr>
                <a:stCxn id="135" idx="6"/>
              </p:cNvCxnSpPr>
              <p:nvPr/>
            </p:nvCxnSpPr>
            <p:spPr>
              <a:xfrm flipV="1">
                <a:off x="5065540" y="4289610"/>
                <a:ext cx="663896" cy="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nvGrpSpPr>
              <p:cNvPr id="184" name="Group 183"/>
              <p:cNvGrpSpPr/>
              <p:nvPr/>
            </p:nvGrpSpPr>
            <p:grpSpPr>
              <a:xfrm rot="16200000">
                <a:off x="5956151" y="1194691"/>
                <a:ext cx="1358897" cy="1812326"/>
                <a:chOff x="6733309" y="2582203"/>
                <a:chExt cx="1358897" cy="1812326"/>
              </a:xfrm>
            </p:grpSpPr>
            <p:sp>
              <p:nvSpPr>
                <p:cNvPr id="165" name="Oval 164"/>
                <p:cNvSpPr/>
                <p:nvPr/>
              </p:nvSpPr>
              <p:spPr>
                <a:xfrm>
                  <a:off x="6733309" y="2583262"/>
                  <a:ext cx="202322" cy="202322"/>
                </a:xfrm>
                <a:prstGeom prst="ellipse">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7" name="Oval 166"/>
                <p:cNvSpPr/>
                <p:nvPr/>
              </p:nvSpPr>
              <p:spPr>
                <a:xfrm>
                  <a:off x="7013146" y="2583262"/>
                  <a:ext cx="202322" cy="202322"/>
                </a:xfrm>
                <a:prstGeom prst="ellipse">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8" name="Oval 167"/>
                <p:cNvSpPr/>
                <p:nvPr/>
              </p:nvSpPr>
              <p:spPr>
                <a:xfrm>
                  <a:off x="7310063" y="2582203"/>
                  <a:ext cx="202322" cy="202322"/>
                </a:xfrm>
                <a:prstGeom prst="ellipse">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9" name="Oval 168"/>
                <p:cNvSpPr/>
                <p:nvPr/>
              </p:nvSpPr>
              <p:spPr>
                <a:xfrm>
                  <a:off x="7589900" y="2582203"/>
                  <a:ext cx="202322" cy="202322"/>
                </a:xfrm>
                <a:prstGeom prst="ellipse">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70" name="Oval 169"/>
                <p:cNvSpPr/>
                <p:nvPr/>
              </p:nvSpPr>
              <p:spPr>
                <a:xfrm>
                  <a:off x="7889884" y="2582203"/>
                  <a:ext cx="202322" cy="202322"/>
                </a:xfrm>
                <a:prstGeom prst="ellipse">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71" name="Oval 170"/>
                <p:cNvSpPr/>
                <p:nvPr/>
              </p:nvSpPr>
              <p:spPr>
                <a:xfrm>
                  <a:off x="6733309" y="2986273"/>
                  <a:ext cx="202322" cy="202322"/>
                </a:xfrm>
                <a:prstGeom prst="ellipse">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72" name="Oval 171"/>
                <p:cNvSpPr/>
                <p:nvPr/>
              </p:nvSpPr>
              <p:spPr>
                <a:xfrm>
                  <a:off x="7013146" y="2986273"/>
                  <a:ext cx="202322" cy="202322"/>
                </a:xfrm>
                <a:prstGeom prst="ellipse">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73" name="Oval 172"/>
                <p:cNvSpPr/>
                <p:nvPr/>
              </p:nvSpPr>
              <p:spPr>
                <a:xfrm>
                  <a:off x="7310063" y="2985214"/>
                  <a:ext cx="202322" cy="202322"/>
                </a:xfrm>
                <a:prstGeom prst="ellipse">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74" name="Oval 173"/>
                <p:cNvSpPr/>
                <p:nvPr/>
              </p:nvSpPr>
              <p:spPr>
                <a:xfrm>
                  <a:off x="7589900" y="2985214"/>
                  <a:ext cx="202322" cy="202322"/>
                </a:xfrm>
                <a:prstGeom prst="ellipse">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76" name="Oval 175"/>
                <p:cNvSpPr/>
                <p:nvPr/>
              </p:nvSpPr>
              <p:spPr>
                <a:xfrm>
                  <a:off x="6733309" y="3388451"/>
                  <a:ext cx="202322" cy="202322"/>
                </a:xfrm>
                <a:prstGeom prst="ellipse">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77" name="Oval 176"/>
                <p:cNvSpPr/>
                <p:nvPr/>
              </p:nvSpPr>
              <p:spPr>
                <a:xfrm>
                  <a:off x="7013146" y="3388451"/>
                  <a:ext cx="202322" cy="202322"/>
                </a:xfrm>
                <a:prstGeom prst="ellipse">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78" name="Oval 177"/>
                <p:cNvSpPr/>
                <p:nvPr/>
              </p:nvSpPr>
              <p:spPr>
                <a:xfrm>
                  <a:off x="7310063" y="3387392"/>
                  <a:ext cx="202322" cy="202322"/>
                </a:xfrm>
                <a:prstGeom prst="ellipse">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0" name="Oval 179"/>
                <p:cNvSpPr/>
                <p:nvPr/>
              </p:nvSpPr>
              <p:spPr>
                <a:xfrm>
                  <a:off x="6733309" y="3790629"/>
                  <a:ext cx="202322" cy="202322"/>
                </a:xfrm>
                <a:prstGeom prst="ellipse">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1" name="Oval 180"/>
                <p:cNvSpPr/>
                <p:nvPr/>
              </p:nvSpPr>
              <p:spPr>
                <a:xfrm>
                  <a:off x="7013146" y="3790629"/>
                  <a:ext cx="202322" cy="202322"/>
                </a:xfrm>
                <a:prstGeom prst="ellipse">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3" name="Oval 182"/>
                <p:cNvSpPr/>
                <p:nvPr/>
              </p:nvSpPr>
              <p:spPr>
                <a:xfrm>
                  <a:off x="6764337" y="4192207"/>
                  <a:ext cx="202322" cy="202322"/>
                </a:xfrm>
                <a:prstGeom prst="ellipse">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92" name="TextBox 191"/>
              <p:cNvSpPr txBox="1"/>
              <p:nvPr/>
            </p:nvSpPr>
            <p:spPr>
              <a:xfrm>
                <a:off x="5625881" y="2862847"/>
                <a:ext cx="482824" cy="523220"/>
              </a:xfrm>
              <a:prstGeom prst="rect">
                <a:avLst/>
              </a:prstGeom>
              <a:noFill/>
            </p:spPr>
            <p:txBody>
              <a:bodyPr wrap="none" rtlCol="0">
                <a:spAutoFit/>
              </a:bodyPr>
              <a:lstStyle/>
              <a:p>
                <a:pPr algn="ctr"/>
                <a:r>
                  <a:rPr lang="en-US" altLang="zh-CN" dirty="0" smtClean="0"/>
                  <a:t>5</a:t>
                </a:r>
                <a:r>
                  <a:rPr lang="zh-CN" altLang="en-US" dirty="0"/>
                  <a:t> </a:t>
                </a:r>
                <a:endParaRPr lang="en-US" altLang="zh-CN" dirty="0" smtClean="0"/>
              </a:p>
              <a:p>
                <a:pPr algn="ctr"/>
                <a:r>
                  <a:rPr lang="en-US" altLang="zh-CN" dirty="0" smtClean="0"/>
                  <a:t>star</a:t>
                </a:r>
                <a:endParaRPr lang="en-US" dirty="0"/>
              </a:p>
            </p:txBody>
          </p:sp>
          <p:sp>
            <p:nvSpPr>
              <p:cNvPr id="193" name="TextBox 192"/>
              <p:cNvSpPr txBox="1"/>
              <p:nvPr/>
            </p:nvSpPr>
            <p:spPr>
              <a:xfrm>
                <a:off x="6044715" y="2860515"/>
                <a:ext cx="482824" cy="523220"/>
              </a:xfrm>
              <a:prstGeom prst="rect">
                <a:avLst/>
              </a:prstGeom>
              <a:noFill/>
            </p:spPr>
            <p:txBody>
              <a:bodyPr wrap="none" rtlCol="0">
                <a:spAutoFit/>
              </a:bodyPr>
              <a:lstStyle/>
              <a:p>
                <a:pPr algn="ctr"/>
                <a:r>
                  <a:rPr lang="en-US" altLang="zh-CN" dirty="0"/>
                  <a:t>4</a:t>
                </a:r>
                <a:r>
                  <a:rPr lang="zh-CN" altLang="en-US" dirty="0" smtClean="0"/>
                  <a:t> </a:t>
                </a:r>
                <a:endParaRPr lang="en-US" altLang="zh-CN" dirty="0" smtClean="0"/>
              </a:p>
              <a:p>
                <a:pPr algn="ctr"/>
                <a:r>
                  <a:rPr lang="en-US" altLang="zh-CN" dirty="0" smtClean="0"/>
                  <a:t>star</a:t>
                </a:r>
                <a:endParaRPr lang="en-US" dirty="0"/>
              </a:p>
            </p:txBody>
          </p:sp>
          <p:sp>
            <p:nvSpPr>
              <p:cNvPr id="194" name="TextBox 193"/>
              <p:cNvSpPr txBox="1"/>
              <p:nvPr/>
            </p:nvSpPr>
            <p:spPr>
              <a:xfrm>
                <a:off x="6454361" y="2849791"/>
                <a:ext cx="482824" cy="523220"/>
              </a:xfrm>
              <a:prstGeom prst="rect">
                <a:avLst/>
              </a:prstGeom>
              <a:noFill/>
            </p:spPr>
            <p:txBody>
              <a:bodyPr wrap="none" rtlCol="0">
                <a:spAutoFit/>
              </a:bodyPr>
              <a:lstStyle/>
              <a:p>
                <a:pPr algn="ctr"/>
                <a:r>
                  <a:rPr lang="en-US" altLang="zh-CN" dirty="0"/>
                  <a:t>3</a:t>
                </a:r>
                <a:r>
                  <a:rPr lang="zh-CN" altLang="en-US" dirty="0" smtClean="0"/>
                  <a:t> </a:t>
                </a:r>
                <a:endParaRPr lang="en-US" altLang="zh-CN" dirty="0" smtClean="0"/>
              </a:p>
              <a:p>
                <a:pPr algn="ctr"/>
                <a:r>
                  <a:rPr lang="en-US" altLang="zh-CN" dirty="0" smtClean="0"/>
                  <a:t>star</a:t>
                </a:r>
                <a:endParaRPr lang="en-US" dirty="0"/>
              </a:p>
            </p:txBody>
          </p:sp>
          <p:sp>
            <p:nvSpPr>
              <p:cNvPr id="195" name="TextBox 194"/>
              <p:cNvSpPr txBox="1"/>
              <p:nvPr/>
            </p:nvSpPr>
            <p:spPr>
              <a:xfrm>
                <a:off x="6873195" y="2847459"/>
                <a:ext cx="482824" cy="523220"/>
              </a:xfrm>
              <a:prstGeom prst="rect">
                <a:avLst/>
              </a:prstGeom>
              <a:noFill/>
            </p:spPr>
            <p:txBody>
              <a:bodyPr wrap="none" rtlCol="0">
                <a:spAutoFit/>
              </a:bodyPr>
              <a:lstStyle/>
              <a:p>
                <a:pPr algn="ctr"/>
                <a:r>
                  <a:rPr lang="en-US" altLang="zh-CN" dirty="0"/>
                  <a:t>2</a:t>
                </a:r>
                <a:r>
                  <a:rPr lang="zh-CN" altLang="en-US" dirty="0" smtClean="0"/>
                  <a:t> </a:t>
                </a:r>
                <a:endParaRPr lang="en-US" altLang="zh-CN" dirty="0" smtClean="0"/>
              </a:p>
              <a:p>
                <a:pPr algn="ctr"/>
                <a:r>
                  <a:rPr lang="en-US" altLang="zh-CN" dirty="0" smtClean="0"/>
                  <a:t>star</a:t>
                </a:r>
                <a:endParaRPr lang="en-US" dirty="0"/>
              </a:p>
            </p:txBody>
          </p:sp>
          <p:sp>
            <p:nvSpPr>
              <p:cNvPr id="196" name="TextBox 195"/>
              <p:cNvSpPr txBox="1"/>
              <p:nvPr/>
            </p:nvSpPr>
            <p:spPr>
              <a:xfrm>
                <a:off x="7282841" y="2842866"/>
                <a:ext cx="482824" cy="523220"/>
              </a:xfrm>
              <a:prstGeom prst="rect">
                <a:avLst/>
              </a:prstGeom>
              <a:noFill/>
            </p:spPr>
            <p:txBody>
              <a:bodyPr wrap="none" rtlCol="0">
                <a:spAutoFit/>
              </a:bodyPr>
              <a:lstStyle/>
              <a:p>
                <a:pPr algn="ctr"/>
                <a:r>
                  <a:rPr lang="en-US" altLang="zh-CN" dirty="0"/>
                  <a:t>1</a:t>
                </a:r>
                <a:r>
                  <a:rPr lang="zh-CN" altLang="en-US" dirty="0" smtClean="0"/>
                  <a:t> </a:t>
                </a:r>
                <a:endParaRPr lang="en-US" altLang="zh-CN" dirty="0" smtClean="0"/>
              </a:p>
              <a:p>
                <a:pPr algn="ctr"/>
                <a:r>
                  <a:rPr lang="en-US" altLang="zh-CN" dirty="0" smtClean="0"/>
                  <a:t>star</a:t>
                </a:r>
                <a:endParaRPr lang="en-US" dirty="0"/>
              </a:p>
            </p:txBody>
          </p:sp>
          <p:cxnSp>
            <p:nvCxnSpPr>
              <p:cNvPr id="199" name="Straight Arrow Connector 198"/>
              <p:cNvCxnSpPr>
                <a:stCxn id="160" idx="0"/>
                <a:endCxn id="192" idx="2"/>
              </p:cNvCxnSpPr>
              <p:nvPr/>
            </p:nvCxnSpPr>
            <p:spPr>
              <a:xfrm flipH="1" flipV="1">
                <a:off x="5867293" y="3386067"/>
                <a:ext cx="241413" cy="53905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p:cNvCxnSpPr>
                <a:stCxn id="160" idx="0"/>
                <a:endCxn id="193" idx="2"/>
              </p:cNvCxnSpPr>
              <p:nvPr/>
            </p:nvCxnSpPr>
            <p:spPr>
              <a:xfrm flipV="1">
                <a:off x="6108706" y="3383735"/>
                <a:ext cx="177421" cy="54138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p:cNvCxnSpPr>
                <a:stCxn id="160" idx="0"/>
                <a:endCxn id="194" idx="2"/>
              </p:cNvCxnSpPr>
              <p:nvPr/>
            </p:nvCxnSpPr>
            <p:spPr>
              <a:xfrm flipV="1">
                <a:off x="6108706" y="3373011"/>
                <a:ext cx="587067" cy="55211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p:cNvCxnSpPr>
                <a:stCxn id="160" idx="0"/>
                <a:endCxn id="195" idx="2"/>
              </p:cNvCxnSpPr>
              <p:nvPr/>
            </p:nvCxnSpPr>
            <p:spPr>
              <a:xfrm flipV="1">
                <a:off x="6108706" y="3370679"/>
                <a:ext cx="1005901" cy="5544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a:stCxn id="160" idx="0"/>
                <a:endCxn id="196" idx="2"/>
              </p:cNvCxnSpPr>
              <p:nvPr/>
            </p:nvCxnSpPr>
            <p:spPr>
              <a:xfrm flipV="1">
                <a:off x="6108706" y="3366086"/>
                <a:ext cx="1415547" cy="55903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
          <p:nvSpPr>
            <p:cNvPr id="209" name="Rectangle 208"/>
            <p:cNvSpPr/>
            <p:nvPr/>
          </p:nvSpPr>
          <p:spPr>
            <a:xfrm>
              <a:off x="2234829" y="2821143"/>
              <a:ext cx="881719" cy="276999"/>
            </a:xfrm>
            <a:prstGeom prst="rect">
              <a:avLst/>
            </a:prstGeom>
          </p:spPr>
          <p:txBody>
            <a:bodyPr wrap="square">
              <a:spAutoFit/>
            </a:bodyPr>
            <a:lstStyle/>
            <a:p>
              <a:r>
                <a:rPr lang="en-US" altLang="zh-CN" sz="1200" dirty="0" err="1" smtClean="0"/>
                <a:t>Drpp</a:t>
              </a:r>
              <a:r>
                <a:rPr lang="zh-CN" altLang="en-US" sz="1200" dirty="0" smtClean="0"/>
                <a:t> </a:t>
              </a:r>
              <a:r>
                <a:rPr lang="en-US" altLang="zh-CN" sz="1200" dirty="0" smtClean="0"/>
                <a:t>out</a:t>
              </a:r>
              <a:endParaRPr lang="en-US" sz="1200" dirty="0"/>
            </a:p>
          </p:txBody>
        </p:sp>
        <p:cxnSp>
          <p:nvCxnSpPr>
            <p:cNvPr id="212" name="Straight Arrow Connector 211"/>
            <p:cNvCxnSpPr/>
            <p:nvPr/>
          </p:nvCxnSpPr>
          <p:spPr>
            <a:xfrm>
              <a:off x="566253" y="3112807"/>
              <a:ext cx="641548" cy="851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006351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ctrTitle"/>
          </p:nvPr>
        </p:nvSpPr>
        <p:spPr>
          <a:xfrm>
            <a:off x="2022225" y="1693523"/>
            <a:ext cx="3787799" cy="1159799"/>
          </a:xfrm>
          <a:prstGeom prst="rect">
            <a:avLst/>
          </a:prstGeom>
        </p:spPr>
        <p:txBody>
          <a:bodyPr lIns="91425" tIns="91425" rIns="91425" bIns="91425" anchor="b" anchorCtr="0">
            <a:noAutofit/>
          </a:bodyPr>
          <a:lstStyle/>
          <a:p>
            <a:pPr lvl="0" rtl="0">
              <a:spcBef>
                <a:spcPts val="0"/>
              </a:spcBef>
              <a:buNone/>
            </a:pPr>
            <a:r>
              <a:rPr lang="en-US" altLang="zh-CN" dirty="0" smtClean="0"/>
              <a:t>Result</a:t>
            </a:r>
            <a:r>
              <a:rPr lang="zh-CN" altLang="en-US" dirty="0" smtClean="0"/>
              <a:t> </a:t>
            </a:r>
            <a:r>
              <a:rPr lang="en-US" altLang="zh-CN" dirty="0" smtClean="0"/>
              <a:t>&amp;</a:t>
            </a:r>
            <a:r>
              <a:rPr lang="zh-CN" altLang="en-US" dirty="0" smtClean="0"/>
              <a:t> </a:t>
            </a:r>
            <a:r>
              <a:rPr lang="en-US" altLang="zh-CN" dirty="0" smtClean="0"/>
              <a:t>Analysis</a:t>
            </a:r>
            <a:endParaRPr lang="en" dirty="0"/>
          </a:p>
        </p:txBody>
      </p:sp>
      <p:sp>
        <p:nvSpPr>
          <p:cNvPr id="101" name="Shape 101"/>
          <p:cNvSpPr txBox="1"/>
          <p:nvPr/>
        </p:nvSpPr>
        <p:spPr>
          <a:xfrm>
            <a:off x="1133975" y="2291150"/>
            <a:ext cx="543899" cy="562199"/>
          </a:xfrm>
          <a:prstGeom prst="rect">
            <a:avLst/>
          </a:prstGeom>
          <a:noFill/>
          <a:ln>
            <a:noFill/>
          </a:ln>
        </p:spPr>
        <p:txBody>
          <a:bodyPr lIns="91425" tIns="91425" rIns="91425" bIns="91425" anchor="ctr" anchorCtr="0">
            <a:noAutofit/>
          </a:bodyPr>
          <a:lstStyle/>
          <a:p>
            <a:pPr lvl="0" algn="ctr">
              <a:spcBef>
                <a:spcPts val="0"/>
              </a:spcBef>
              <a:buNone/>
            </a:pPr>
            <a:r>
              <a:rPr lang="en-US" altLang="zh-CN" sz="2400" dirty="0">
                <a:solidFill>
                  <a:schemeClr val="dk1"/>
                </a:solidFill>
                <a:latin typeface="Lora"/>
                <a:ea typeface="Lora"/>
                <a:cs typeface="Lora"/>
                <a:sym typeface="Lora"/>
              </a:rPr>
              <a:t>2</a:t>
            </a:r>
            <a:endParaRPr lang="en" sz="2400" dirty="0">
              <a:solidFill>
                <a:schemeClr val="dk1"/>
              </a:solidFill>
              <a:latin typeface="Lora"/>
              <a:ea typeface="Lora"/>
              <a:cs typeface="Lora"/>
              <a:sym typeface="Lora"/>
            </a:endParaRPr>
          </a:p>
        </p:txBody>
      </p:sp>
      <p:sp>
        <p:nvSpPr>
          <p:cNvPr id="2" name="Subtitle 1"/>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243523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1381250" y="922668"/>
            <a:ext cx="3878399" cy="435599"/>
          </a:xfrm>
          <a:prstGeom prst="rect">
            <a:avLst/>
          </a:prstGeom>
        </p:spPr>
        <p:txBody>
          <a:bodyPr lIns="91425" tIns="91425" rIns="91425" bIns="91425" anchor="ctr" anchorCtr="0">
            <a:noAutofit/>
          </a:bodyPr>
          <a:lstStyle/>
          <a:p>
            <a:pPr lvl="0">
              <a:spcBef>
                <a:spcPts val="0"/>
              </a:spcBef>
              <a:buNone/>
            </a:pPr>
            <a:r>
              <a:rPr lang="en-US" altLang="zh-CN" dirty="0" smtClean="0"/>
              <a:t>Result</a:t>
            </a:r>
            <a:endParaRPr lang="en" dirty="0">
              <a:highlight>
                <a:srgbClr val="FFCD00"/>
              </a:highlight>
            </a:endParaRPr>
          </a:p>
        </p:txBody>
      </p:sp>
      <p:grpSp>
        <p:nvGrpSpPr>
          <p:cNvPr id="113" name="Shape 113"/>
          <p:cNvGrpSpPr/>
          <p:nvPr/>
        </p:nvGrpSpPr>
        <p:grpSpPr>
          <a:xfrm>
            <a:off x="916458" y="1019750"/>
            <a:ext cx="214624" cy="214624"/>
            <a:chOff x="2594050" y="1631825"/>
            <a:chExt cx="439625" cy="439625"/>
          </a:xfrm>
        </p:grpSpPr>
        <p:sp>
          <p:nvSpPr>
            <p:cNvPr id="114" name="Shape 114"/>
            <p:cNvSpPr/>
            <p:nvPr/>
          </p:nvSpPr>
          <p:spPr>
            <a:xfrm>
              <a:off x="2594050" y="1883300"/>
              <a:ext cx="188175" cy="188150"/>
            </a:xfrm>
            <a:custGeom>
              <a:avLst/>
              <a:gdLst/>
              <a:ahLst/>
              <a:cxnLst/>
              <a:rect l="0" t="0" r="0" b="0"/>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5" name="Shape 115"/>
            <p:cNvSpPr/>
            <p:nvPr/>
          </p:nvSpPr>
          <p:spPr>
            <a:xfrm>
              <a:off x="2857700" y="1631825"/>
              <a:ext cx="175975" cy="176000"/>
            </a:xfrm>
            <a:custGeom>
              <a:avLst/>
              <a:gdLst/>
              <a:ahLst/>
              <a:cxnLst/>
              <a:rect l="0" t="0" r="0" b="0"/>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6" name="Shape 116"/>
            <p:cNvSpPr/>
            <p:nvPr/>
          </p:nvSpPr>
          <p:spPr>
            <a:xfrm>
              <a:off x="2662850" y="1699400"/>
              <a:ext cx="303250" cy="303250"/>
            </a:xfrm>
            <a:custGeom>
              <a:avLst/>
              <a:gdLst/>
              <a:ahLst/>
              <a:cxnLst/>
              <a:rect l="0" t="0" r="0" b="0"/>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7" name="Shape 117"/>
            <p:cNvSpPr/>
            <p:nvPr/>
          </p:nvSpPr>
          <p:spPr>
            <a:xfrm>
              <a:off x="2814911" y="1754061"/>
              <a:ext cx="49950" cy="49950"/>
            </a:xfrm>
            <a:custGeom>
              <a:avLst/>
              <a:gdLst/>
              <a:ahLst/>
              <a:cxnLst/>
              <a:rect l="0" t="0" r="0" b="0"/>
              <a:pathLst>
                <a:path w="1998" h="1998" fill="none" extrusionOk="0">
                  <a:moveTo>
                    <a:pt x="1" y="1997"/>
                  </a:moveTo>
                  <a:lnTo>
                    <a:pt x="1998"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12290" name="Picture 2" descr="https://lh3.googleusercontent.com/MTLz3D-4wTZpBLkOy-9Cd9kVNRmdmfV1PDdwSmjsqnvSWRp6FuQuMJRWdD-ALGg-nKy1zOfNlcCG3M9mTsD8HPpZicvxvbX7fw4tCFFiC1Qq5Mb8Wln2Y-jbzKs0xJpC388Aupin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2215" y="1493863"/>
            <a:ext cx="4962525" cy="3524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1381250" y="922668"/>
            <a:ext cx="3878399" cy="435599"/>
          </a:xfrm>
          <a:prstGeom prst="rect">
            <a:avLst/>
          </a:prstGeom>
        </p:spPr>
        <p:txBody>
          <a:bodyPr lIns="91425" tIns="91425" rIns="91425" bIns="91425" anchor="ctr" anchorCtr="0">
            <a:noAutofit/>
          </a:bodyPr>
          <a:lstStyle/>
          <a:p>
            <a:pPr lvl="0"/>
            <a:r>
              <a:rPr lang="en-US" altLang="zh-CN" dirty="0" smtClean="0">
                <a:highlight>
                  <a:srgbClr val="FFCD00"/>
                </a:highlight>
              </a:rPr>
              <a:t>Reference</a:t>
            </a:r>
            <a:endParaRPr lang="en" dirty="0">
              <a:highlight>
                <a:srgbClr val="FFCD00"/>
              </a:highlight>
            </a:endParaRPr>
          </a:p>
        </p:txBody>
      </p:sp>
      <p:grpSp>
        <p:nvGrpSpPr>
          <p:cNvPr id="113" name="Shape 113"/>
          <p:cNvGrpSpPr/>
          <p:nvPr/>
        </p:nvGrpSpPr>
        <p:grpSpPr>
          <a:xfrm>
            <a:off x="916458" y="1019750"/>
            <a:ext cx="214624" cy="214624"/>
            <a:chOff x="2594050" y="1631825"/>
            <a:chExt cx="439625" cy="439625"/>
          </a:xfrm>
        </p:grpSpPr>
        <p:sp>
          <p:nvSpPr>
            <p:cNvPr id="114" name="Shape 114"/>
            <p:cNvSpPr/>
            <p:nvPr/>
          </p:nvSpPr>
          <p:spPr>
            <a:xfrm>
              <a:off x="2594050" y="1883300"/>
              <a:ext cx="188175" cy="188150"/>
            </a:xfrm>
            <a:custGeom>
              <a:avLst/>
              <a:gdLst/>
              <a:ahLst/>
              <a:cxnLst/>
              <a:rect l="0" t="0" r="0" b="0"/>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5" name="Shape 115"/>
            <p:cNvSpPr/>
            <p:nvPr/>
          </p:nvSpPr>
          <p:spPr>
            <a:xfrm>
              <a:off x="2857700" y="1631825"/>
              <a:ext cx="175975" cy="176000"/>
            </a:xfrm>
            <a:custGeom>
              <a:avLst/>
              <a:gdLst/>
              <a:ahLst/>
              <a:cxnLst/>
              <a:rect l="0" t="0" r="0" b="0"/>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6" name="Shape 116"/>
            <p:cNvSpPr/>
            <p:nvPr/>
          </p:nvSpPr>
          <p:spPr>
            <a:xfrm>
              <a:off x="2662850" y="1699400"/>
              <a:ext cx="303250" cy="303250"/>
            </a:xfrm>
            <a:custGeom>
              <a:avLst/>
              <a:gdLst/>
              <a:ahLst/>
              <a:cxnLst/>
              <a:rect l="0" t="0" r="0" b="0"/>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7" name="Shape 117"/>
            <p:cNvSpPr/>
            <p:nvPr/>
          </p:nvSpPr>
          <p:spPr>
            <a:xfrm>
              <a:off x="2814911" y="1754061"/>
              <a:ext cx="49950" cy="49950"/>
            </a:xfrm>
            <a:custGeom>
              <a:avLst/>
              <a:gdLst/>
              <a:ahLst/>
              <a:cxnLst/>
              <a:rect l="0" t="0" r="0" b="0"/>
              <a:pathLst>
                <a:path w="1998" h="1998" fill="none" extrusionOk="0">
                  <a:moveTo>
                    <a:pt x="1" y="1997"/>
                  </a:moveTo>
                  <a:lnTo>
                    <a:pt x="1998"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218" name="Shape 112"/>
          <p:cNvSpPr txBox="1">
            <a:spLocks noGrp="1"/>
          </p:cNvSpPr>
          <p:nvPr>
            <p:ph type="body" idx="1"/>
          </p:nvPr>
        </p:nvSpPr>
        <p:spPr>
          <a:xfrm>
            <a:off x="1381250" y="1536393"/>
            <a:ext cx="6602165" cy="3223176"/>
          </a:xfrm>
          <a:prstGeom prst="rect">
            <a:avLst/>
          </a:prstGeom>
        </p:spPr>
        <p:txBody>
          <a:bodyPr lIns="91425" tIns="91425" rIns="91425" bIns="91425" anchor="t" anchorCtr="0">
            <a:noAutofit/>
          </a:bodyPr>
          <a:lstStyle/>
          <a:p>
            <a:pPr lvl="0" fontAlgn="base"/>
            <a:r>
              <a:rPr lang="zh-CN" altLang="en-US" sz="1600" dirty="0"/>
              <a:t> </a:t>
            </a:r>
            <a:r>
              <a:rPr lang="en-US" altLang="zh-CN" sz="1600" dirty="0" smtClean="0"/>
              <a:t>Ups </a:t>
            </a:r>
            <a:r>
              <a:rPr lang="en-US" altLang="zh-CN" sz="1600" dirty="0"/>
              <a:t>and downs: Modeling the visual evolution of fashion trends with one-class collaborative filtering R. He, J. </a:t>
            </a:r>
            <a:r>
              <a:rPr lang="en-US" altLang="zh-CN" sz="1600" dirty="0" err="1"/>
              <a:t>McAuley</a:t>
            </a:r>
            <a:r>
              <a:rPr lang="en-US" altLang="zh-CN" sz="1600" dirty="0"/>
              <a:t> WWW, 2016 </a:t>
            </a:r>
            <a:endParaRPr lang="en-US" altLang="zh-CN" sz="1600" dirty="0" smtClean="0"/>
          </a:p>
          <a:p>
            <a:pPr lvl="0" fontAlgn="base"/>
            <a:r>
              <a:rPr lang="zh-CN" altLang="en-US" sz="1600" dirty="0" smtClean="0"/>
              <a:t> </a:t>
            </a:r>
            <a:r>
              <a:rPr lang="en-US" altLang="zh-CN" sz="1600" dirty="0" smtClean="0"/>
              <a:t>Image-based </a:t>
            </a:r>
            <a:r>
              <a:rPr lang="en-US" altLang="zh-CN" sz="1600" dirty="0"/>
              <a:t>recommendations on styles and substitutes J. </a:t>
            </a:r>
            <a:r>
              <a:rPr lang="en-US" altLang="zh-CN" sz="1600" dirty="0" err="1"/>
              <a:t>McAuley</a:t>
            </a:r>
            <a:r>
              <a:rPr lang="en-US" altLang="zh-CN" sz="1600" dirty="0"/>
              <a:t>, C. </a:t>
            </a:r>
            <a:r>
              <a:rPr lang="en-US" altLang="zh-CN" sz="1600" dirty="0" err="1"/>
              <a:t>Targett</a:t>
            </a:r>
            <a:r>
              <a:rPr lang="en-US" altLang="zh-CN" sz="1600" dirty="0"/>
              <a:t>, J. Shi, A. van den </a:t>
            </a:r>
            <a:r>
              <a:rPr lang="en-US" altLang="zh-CN" sz="1600" dirty="0" err="1"/>
              <a:t>Hengel</a:t>
            </a:r>
            <a:r>
              <a:rPr lang="en-US" altLang="zh-CN" sz="1600" dirty="0"/>
              <a:t> SIGIR, </a:t>
            </a:r>
            <a:r>
              <a:rPr lang="en-US" altLang="zh-CN" sz="1600" dirty="0" smtClean="0"/>
              <a:t>2015</a:t>
            </a:r>
          </a:p>
          <a:p>
            <a:pPr lvl="0" fontAlgn="base"/>
            <a:r>
              <a:rPr lang="zh-CN" altLang="en-US" sz="1600" dirty="0" smtClean="0"/>
              <a:t> </a:t>
            </a:r>
            <a:r>
              <a:rPr lang="en-US" sz="1600" dirty="0" smtClean="0"/>
              <a:t>https</a:t>
            </a:r>
            <a:r>
              <a:rPr lang="en-US" sz="1600" dirty="0"/>
              <a:t>://</a:t>
            </a:r>
            <a:r>
              <a:rPr lang="en-US" sz="1600" dirty="0" smtClean="0"/>
              <a:t>blog.keras.io/using-pre-trained-word-embeddings-in-a-keras-model.html</a:t>
            </a:r>
          </a:p>
          <a:p>
            <a:pPr lvl="0" fontAlgn="base"/>
            <a:r>
              <a:rPr lang="en-US" sz="1600" dirty="0"/>
              <a:t>Sepp </a:t>
            </a:r>
            <a:r>
              <a:rPr lang="en-US" sz="1600" dirty="0" err="1"/>
              <a:t>Hochreiter</a:t>
            </a:r>
            <a:r>
              <a:rPr lang="en-US" sz="1600" dirty="0"/>
              <a:t> and </a:t>
            </a:r>
            <a:r>
              <a:rPr lang="en-US" sz="1600" dirty="0" err="1"/>
              <a:t>Jurgen</a:t>
            </a:r>
            <a:r>
              <a:rPr lang="en-US" sz="1600" dirty="0"/>
              <a:t> </a:t>
            </a:r>
            <a:r>
              <a:rPr lang="en-US" sz="1600" dirty="0" err="1"/>
              <a:t>Schmidhuber</a:t>
            </a:r>
            <a:r>
              <a:rPr lang="en-US" sz="1600" dirty="0"/>
              <a:t>. Long short-term memory. ¨ Neural </a:t>
            </a:r>
            <a:r>
              <a:rPr lang="en-US" sz="1600" dirty="0" err="1"/>
              <a:t>Comput</a:t>
            </a:r>
            <a:r>
              <a:rPr lang="en-US" sz="1600" dirty="0"/>
              <a:t>., 9(8):1735–1780, November 1997</a:t>
            </a:r>
            <a:r>
              <a:rPr lang="en-US" sz="1600" dirty="0" smtClean="0"/>
              <a:t>.</a:t>
            </a:r>
          </a:p>
          <a:p>
            <a:pPr lvl="0" fontAlgn="base"/>
            <a:r>
              <a:rPr lang="en-US" sz="1600" dirty="0"/>
              <a:t>Tomas </a:t>
            </a:r>
            <a:r>
              <a:rPr lang="en-US" sz="1600" dirty="0" err="1"/>
              <a:t>Mikolov</a:t>
            </a:r>
            <a:r>
              <a:rPr lang="en-US" sz="1600" dirty="0"/>
              <a:t>, Kai Chen, Greg </a:t>
            </a:r>
            <a:r>
              <a:rPr lang="en-US" sz="1600" dirty="0" err="1"/>
              <a:t>Corrado</a:t>
            </a:r>
            <a:r>
              <a:rPr lang="en-US" sz="1600" dirty="0"/>
              <a:t>, and Jeffrey Dean. Efficient estimation of word representations in vector space. </a:t>
            </a:r>
            <a:r>
              <a:rPr lang="en-US" sz="1600" dirty="0" err="1"/>
              <a:t>CoRR</a:t>
            </a:r>
            <a:r>
              <a:rPr lang="en-US" sz="1600" dirty="0"/>
              <a:t>, abs/1301.3781, 2013.</a:t>
            </a:r>
            <a:endParaRPr lang="en-US" sz="1600" dirty="0"/>
          </a:p>
        </p:txBody>
      </p:sp>
    </p:spTree>
    <p:extLst>
      <p:ext uri="{BB962C8B-B14F-4D97-AF65-F5344CB8AC3E}">
        <p14:creationId xmlns:p14="http://schemas.microsoft.com/office/powerpoint/2010/main" val="7967341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Shape 376"/>
          <p:cNvSpPr txBox="1">
            <a:spLocks noGrp="1"/>
          </p:cNvSpPr>
          <p:nvPr>
            <p:ph type="subTitle" idx="4294967295"/>
          </p:nvPr>
        </p:nvSpPr>
        <p:spPr>
          <a:xfrm>
            <a:off x="2371500" y="2093775"/>
            <a:ext cx="5021399" cy="784799"/>
          </a:xfrm>
          <a:prstGeom prst="rect">
            <a:avLst/>
          </a:prstGeom>
        </p:spPr>
        <p:txBody>
          <a:bodyPr lIns="91425" tIns="91425" rIns="91425" bIns="91425" anchor="t" anchorCtr="0">
            <a:noAutofit/>
          </a:bodyPr>
          <a:lstStyle/>
          <a:p>
            <a:pPr lvl="0" rtl="0">
              <a:spcBef>
                <a:spcPts val="0"/>
              </a:spcBef>
              <a:buNone/>
            </a:pPr>
            <a:r>
              <a:rPr lang="en-US" sz="3600" b="1" i="1" dirty="0" smtClean="0">
                <a:highlight>
                  <a:srgbClr val="FFCD00"/>
                </a:highlight>
                <a:latin typeface="Lora"/>
                <a:ea typeface="Lora"/>
                <a:cs typeface="Lora"/>
                <a:sym typeface="Lora"/>
              </a:rPr>
              <a:t>Q</a:t>
            </a:r>
            <a:r>
              <a:rPr lang="en" sz="3600" b="1" i="1" dirty="0" err="1" smtClean="0">
                <a:highlight>
                  <a:srgbClr val="FFCD00"/>
                </a:highlight>
                <a:latin typeface="Lora"/>
                <a:ea typeface="Lora"/>
                <a:cs typeface="Lora"/>
                <a:sym typeface="Lora"/>
              </a:rPr>
              <a:t>uestions</a:t>
            </a:r>
            <a:r>
              <a:rPr lang="en" sz="3600" b="1" i="1" dirty="0" smtClean="0">
                <a:latin typeface="Lora"/>
                <a:ea typeface="Lora"/>
                <a:cs typeface="Lora"/>
                <a:sym typeface="Lora"/>
              </a:rPr>
              <a:t> </a:t>
            </a:r>
            <a:r>
              <a:rPr lang="en" sz="3600" b="1" i="1" dirty="0">
                <a:latin typeface="Lora"/>
                <a:ea typeface="Lora"/>
                <a:cs typeface="Lora"/>
                <a:sym typeface="Lora"/>
              </a:rPr>
              <a:t>?</a:t>
            </a:r>
          </a:p>
          <a:p>
            <a:pPr lvl="0" rtl="0">
              <a:spcBef>
                <a:spcPts val="0"/>
              </a:spcBef>
              <a:buNone/>
            </a:pPr>
            <a:endParaRPr sz="1800" dirty="0">
              <a:solidFill>
                <a:schemeClr val="dk1"/>
              </a:solidFill>
            </a:endParaRPr>
          </a:p>
        </p:txBody>
      </p:sp>
      <p:cxnSp>
        <p:nvCxnSpPr>
          <p:cNvPr id="377" name="Shape 377"/>
          <p:cNvCxnSpPr/>
          <p:nvPr/>
        </p:nvCxnSpPr>
        <p:spPr>
          <a:xfrm>
            <a:off x="6450" y="1428750"/>
            <a:ext cx="2397299" cy="0"/>
          </a:xfrm>
          <a:prstGeom prst="straightConnector1">
            <a:avLst/>
          </a:prstGeom>
          <a:noFill/>
          <a:ln w="9525" cap="flat" cmpd="sng">
            <a:solidFill>
              <a:srgbClr val="CCCCCC"/>
            </a:solidFill>
            <a:prstDash val="solid"/>
            <a:round/>
            <a:headEnd type="none" w="lg" len="lg"/>
            <a:tailEnd type="none" w="lg" len="lg"/>
          </a:ln>
        </p:spPr>
      </p:cxnSp>
      <p:sp>
        <p:nvSpPr>
          <p:cNvPr id="378" name="Shape 378"/>
          <p:cNvSpPr txBox="1">
            <a:spLocks noGrp="1"/>
          </p:cNvSpPr>
          <p:nvPr>
            <p:ph type="ctrTitle" idx="4294967295"/>
          </p:nvPr>
        </p:nvSpPr>
        <p:spPr>
          <a:xfrm>
            <a:off x="2371625" y="816550"/>
            <a:ext cx="4908000" cy="1159799"/>
          </a:xfrm>
          <a:prstGeom prst="rect">
            <a:avLst/>
          </a:prstGeom>
        </p:spPr>
        <p:txBody>
          <a:bodyPr lIns="91425" tIns="91425" rIns="91425" bIns="91425" anchor="ctr" anchorCtr="0">
            <a:noAutofit/>
          </a:bodyPr>
          <a:lstStyle/>
          <a:p>
            <a:pPr lvl="0" rtl="0">
              <a:spcBef>
                <a:spcPts val="0"/>
              </a:spcBef>
              <a:buNone/>
            </a:pPr>
            <a:r>
              <a:rPr lang="en" sz="6000"/>
              <a:t>Thanks!</a:t>
            </a:r>
          </a:p>
        </p:txBody>
      </p:sp>
      <p:cxnSp>
        <p:nvCxnSpPr>
          <p:cNvPr id="379" name="Shape 379"/>
          <p:cNvCxnSpPr/>
          <p:nvPr/>
        </p:nvCxnSpPr>
        <p:spPr>
          <a:xfrm>
            <a:off x="5589800" y="1428750"/>
            <a:ext cx="3554100" cy="0"/>
          </a:xfrm>
          <a:prstGeom prst="straightConnector1">
            <a:avLst/>
          </a:prstGeom>
          <a:noFill/>
          <a:ln w="9525" cap="flat" cmpd="sng">
            <a:solidFill>
              <a:srgbClr val="CCCCCC"/>
            </a:solidFill>
            <a:prstDash val="solid"/>
            <a:round/>
            <a:headEnd type="none" w="lg" len="lg"/>
            <a:tailEnd type="none" w="lg" len="lg"/>
          </a:ln>
        </p:spPr>
      </p:cxnSp>
      <p:sp>
        <p:nvSpPr>
          <p:cNvPr id="380" name="Shape 380"/>
          <p:cNvSpPr/>
          <p:nvPr/>
        </p:nvSpPr>
        <p:spPr>
          <a:xfrm>
            <a:off x="831925" y="859175"/>
            <a:ext cx="1139100" cy="1139100"/>
          </a:xfrm>
          <a:prstGeom prst="ellipse">
            <a:avLst/>
          </a:prstGeom>
          <a:solidFill>
            <a:srgbClr val="FFCD00"/>
          </a:solidFill>
          <a:ln>
            <a:noFill/>
          </a:ln>
        </p:spPr>
        <p:txBody>
          <a:bodyPr lIns="91425" tIns="91425" rIns="91425" bIns="91425" anchor="ctr" anchorCtr="0">
            <a:noAutofit/>
          </a:bodyPr>
          <a:lstStyle/>
          <a:p>
            <a:pPr lvl="0">
              <a:spcBef>
                <a:spcPts val="0"/>
              </a:spcBef>
              <a:buNone/>
            </a:pPr>
            <a:endParaRPr/>
          </a:p>
        </p:txBody>
      </p:sp>
      <p:grpSp>
        <p:nvGrpSpPr>
          <p:cNvPr id="381" name="Shape 381"/>
          <p:cNvGrpSpPr/>
          <p:nvPr/>
        </p:nvGrpSpPr>
        <p:grpSpPr>
          <a:xfrm>
            <a:off x="1148888" y="1190759"/>
            <a:ext cx="505722" cy="475767"/>
            <a:chOff x="5972700" y="2330200"/>
            <a:chExt cx="411625" cy="387275"/>
          </a:xfrm>
        </p:grpSpPr>
        <p:sp>
          <p:nvSpPr>
            <p:cNvPr id="382" name="Shape 382"/>
            <p:cNvSpPr/>
            <p:nvPr/>
          </p:nvSpPr>
          <p:spPr>
            <a:xfrm>
              <a:off x="5972700" y="2476950"/>
              <a:ext cx="98050" cy="219825"/>
            </a:xfrm>
            <a:custGeom>
              <a:avLst/>
              <a:gdLst/>
              <a:ahLst/>
              <a:cxnLst/>
              <a:rect l="0" t="0" r="0" b="0"/>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3" name="Shape 383"/>
            <p:cNvSpPr/>
            <p:nvPr/>
          </p:nvSpPr>
          <p:spPr>
            <a:xfrm>
              <a:off x="6078025" y="2330200"/>
              <a:ext cx="306300" cy="387275"/>
            </a:xfrm>
            <a:custGeom>
              <a:avLst/>
              <a:gdLst/>
              <a:ahLst/>
              <a:cxnLst/>
              <a:rect l="0" t="0" r="0" b="0"/>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1004551" y="580094"/>
            <a:ext cx="7181671" cy="3060493"/>
            <a:chOff x="971043" y="605200"/>
            <a:chExt cx="7181671" cy="3060493"/>
          </a:xfrm>
        </p:grpSpPr>
        <p:sp>
          <p:nvSpPr>
            <p:cNvPr id="3" name="Shape 301"/>
            <p:cNvSpPr/>
            <p:nvPr/>
          </p:nvSpPr>
          <p:spPr>
            <a:xfrm>
              <a:off x="971043" y="900528"/>
              <a:ext cx="1697017" cy="1697017"/>
            </a:xfrm>
            <a:prstGeom prst="ellipse">
              <a:avLst/>
            </a:prstGeom>
            <a:noFill/>
            <a:ln w="114300" cap="flat" cmpd="sng">
              <a:solidFill>
                <a:srgbClr val="FFCD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altLang="zh-CN" sz="1800" b="1" dirty="0" smtClean="0">
                  <a:latin typeface="Lora"/>
                  <a:ea typeface="Lora"/>
                  <a:cs typeface="Lora"/>
                  <a:sym typeface="Lora"/>
                </a:rPr>
                <a:t>Problem</a:t>
              </a:r>
              <a:r>
                <a:rPr lang="zh-CN" altLang="en-US" sz="1800" b="1" dirty="0" smtClean="0">
                  <a:latin typeface="Lora"/>
                  <a:ea typeface="Lora"/>
                  <a:cs typeface="Lora"/>
                  <a:sym typeface="Lora"/>
                </a:rPr>
                <a:t> </a:t>
              </a:r>
              <a:r>
                <a:rPr lang="en-US" altLang="zh-CN" sz="1800" b="1" dirty="0" smtClean="0">
                  <a:latin typeface="Lora"/>
                  <a:ea typeface="Lora"/>
                  <a:cs typeface="Lora"/>
                  <a:sym typeface="Lora"/>
                </a:rPr>
                <a:t>Definition</a:t>
              </a:r>
              <a:endParaRPr lang="en" sz="1800" b="1" dirty="0">
                <a:latin typeface="Lora"/>
                <a:ea typeface="Lora"/>
                <a:cs typeface="Lora"/>
                <a:sym typeface="Lora"/>
              </a:endParaRPr>
            </a:p>
          </p:txBody>
        </p:sp>
        <p:sp>
          <p:nvSpPr>
            <p:cNvPr id="10" name="Shape 301"/>
            <p:cNvSpPr/>
            <p:nvPr/>
          </p:nvSpPr>
          <p:spPr>
            <a:xfrm>
              <a:off x="2799261" y="1968676"/>
              <a:ext cx="1697017" cy="1697017"/>
            </a:xfrm>
            <a:prstGeom prst="ellipse">
              <a:avLst/>
            </a:prstGeom>
            <a:noFill/>
            <a:ln w="114300" cap="flat" cmpd="sng">
              <a:solidFill>
                <a:srgbClr val="FFCD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altLang="zh-CN" sz="1800" b="1" dirty="0" smtClean="0">
                  <a:latin typeface="Lora"/>
                  <a:ea typeface="Lora"/>
                  <a:cs typeface="Lora"/>
                  <a:sym typeface="Lora"/>
                </a:rPr>
                <a:t>Data</a:t>
              </a:r>
              <a:endParaRPr lang="en" sz="2000" b="1" dirty="0">
                <a:latin typeface="Lora"/>
                <a:ea typeface="Lora"/>
                <a:cs typeface="Lora"/>
                <a:sym typeface="Lora"/>
              </a:endParaRPr>
            </a:p>
          </p:txBody>
        </p:sp>
        <p:sp>
          <p:nvSpPr>
            <p:cNvPr id="12" name="Shape 301"/>
            <p:cNvSpPr/>
            <p:nvPr/>
          </p:nvSpPr>
          <p:spPr>
            <a:xfrm>
              <a:off x="4496278" y="605200"/>
              <a:ext cx="1973575" cy="1992345"/>
            </a:xfrm>
            <a:prstGeom prst="ellipse">
              <a:avLst/>
            </a:prstGeom>
            <a:noFill/>
            <a:ln w="114300" cap="flat" cmpd="sng">
              <a:solidFill>
                <a:srgbClr val="FFCD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altLang="zh-CN" sz="1600" b="1" dirty="0" smtClean="0">
                  <a:latin typeface="Lora"/>
                  <a:ea typeface="Lora"/>
                  <a:cs typeface="Lora"/>
                  <a:sym typeface="Lora"/>
                </a:rPr>
                <a:t>Methodology</a:t>
              </a:r>
              <a:endParaRPr lang="en" b="1" dirty="0">
                <a:latin typeface="Lora"/>
                <a:ea typeface="Lora"/>
                <a:cs typeface="Lora"/>
                <a:sym typeface="Lora"/>
              </a:endParaRPr>
            </a:p>
          </p:txBody>
        </p:sp>
        <p:sp>
          <p:nvSpPr>
            <p:cNvPr id="14" name="Shape 301"/>
            <p:cNvSpPr/>
            <p:nvPr/>
          </p:nvSpPr>
          <p:spPr>
            <a:xfrm>
              <a:off x="6455697" y="1968676"/>
              <a:ext cx="1697017" cy="1697017"/>
            </a:xfrm>
            <a:prstGeom prst="ellipse">
              <a:avLst/>
            </a:prstGeom>
            <a:noFill/>
            <a:ln w="114300" cap="flat" cmpd="sng">
              <a:solidFill>
                <a:srgbClr val="FFCD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altLang="zh-CN" sz="1800" b="1" dirty="0" smtClean="0">
                  <a:latin typeface="Lora"/>
                  <a:ea typeface="Lora"/>
                  <a:cs typeface="Lora"/>
                  <a:sym typeface="Lora"/>
                </a:rPr>
                <a:t>Result</a:t>
              </a:r>
              <a:r>
                <a:rPr lang="zh-CN" altLang="en-US" sz="1800" b="1" dirty="0" smtClean="0">
                  <a:latin typeface="Lora"/>
                  <a:ea typeface="Lora"/>
                  <a:cs typeface="Lora"/>
                  <a:sym typeface="Lora"/>
                </a:rPr>
                <a:t> </a:t>
              </a:r>
              <a:endParaRPr lang="en-US" altLang="zh-CN" sz="1800" b="1" dirty="0" smtClean="0">
                <a:latin typeface="Lora"/>
                <a:ea typeface="Lora"/>
                <a:cs typeface="Lora"/>
                <a:sym typeface="Lora"/>
              </a:endParaRPr>
            </a:p>
            <a:p>
              <a:pPr lvl="0" algn="ctr" rtl="0">
                <a:spcBef>
                  <a:spcPts val="0"/>
                </a:spcBef>
                <a:buNone/>
              </a:pPr>
              <a:r>
                <a:rPr lang="en-US" altLang="zh-CN" sz="1800" b="1" dirty="0" smtClean="0">
                  <a:latin typeface="Lora"/>
                  <a:ea typeface="Lora"/>
                  <a:cs typeface="Lora"/>
                  <a:sym typeface="Lora"/>
                </a:rPr>
                <a:t>&amp;</a:t>
              </a:r>
            </a:p>
            <a:p>
              <a:pPr lvl="0" algn="ctr" rtl="0">
                <a:spcBef>
                  <a:spcPts val="0"/>
                </a:spcBef>
                <a:buNone/>
              </a:pPr>
              <a:r>
                <a:rPr lang="en-US" altLang="zh-CN" sz="1800" b="1" dirty="0" smtClean="0">
                  <a:latin typeface="Lora"/>
                  <a:ea typeface="Lora"/>
                  <a:cs typeface="Lora"/>
                  <a:sym typeface="Lora"/>
                </a:rPr>
                <a:t>Analysis</a:t>
              </a:r>
              <a:endParaRPr lang="en" sz="1800" b="1" dirty="0">
                <a:latin typeface="Lora"/>
                <a:ea typeface="Lora"/>
                <a:cs typeface="Lora"/>
                <a:sym typeface="Lora"/>
              </a:endParaRPr>
            </a:p>
          </p:txBody>
        </p:sp>
      </p:grpSp>
    </p:spTree>
    <p:extLst>
      <p:ext uri="{BB962C8B-B14F-4D97-AF65-F5344CB8AC3E}">
        <p14:creationId xmlns:p14="http://schemas.microsoft.com/office/powerpoint/2010/main" val="7530632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ctrTitle"/>
          </p:nvPr>
        </p:nvSpPr>
        <p:spPr>
          <a:xfrm>
            <a:off x="2022225" y="1693523"/>
            <a:ext cx="3787799" cy="1159799"/>
          </a:xfrm>
          <a:prstGeom prst="rect">
            <a:avLst/>
          </a:prstGeom>
        </p:spPr>
        <p:txBody>
          <a:bodyPr lIns="91425" tIns="91425" rIns="91425" bIns="91425" anchor="b" anchorCtr="0">
            <a:noAutofit/>
          </a:bodyPr>
          <a:lstStyle/>
          <a:p>
            <a:pPr lvl="0" rtl="0">
              <a:spcBef>
                <a:spcPts val="0"/>
              </a:spcBef>
              <a:buNone/>
            </a:pPr>
            <a:r>
              <a:rPr lang="en-US" altLang="zh-CN" dirty="0" smtClean="0"/>
              <a:t>Problem</a:t>
            </a:r>
            <a:r>
              <a:rPr lang="zh-CN" altLang="en-US" dirty="0" smtClean="0"/>
              <a:t> </a:t>
            </a:r>
            <a:r>
              <a:rPr lang="en-US" altLang="zh-CN" dirty="0" smtClean="0"/>
              <a:t>Definition</a:t>
            </a:r>
            <a:endParaRPr lang="en" dirty="0"/>
          </a:p>
        </p:txBody>
      </p:sp>
      <p:sp>
        <p:nvSpPr>
          <p:cNvPr id="101" name="Shape 101"/>
          <p:cNvSpPr txBox="1"/>
          <p:nvPr/>
        </p:nvSpPr>
        <p:spPr>
          <a:xfrm>
            <a:off x="1133975" y="2291150"/>
            <a:ext cx="543899" cy="562199"/>
          </a:xfrm>
          <a:prstGeom prst="rect">
            <a:avLst/>
          </a:prstGeom>
          <a:noFill/>
          <a:ln>
            <a:noFill/>
          </a:ln>
        </p:spPr>
        <p:txBody>
          <a:bodyPr lIns="91425" tIns="91425" rIns="91425" bIns="91425" anchor="ctr" anchorCtr="0">
            <a:noAutofit/>
          </a:bodyPr>
          <a:lstStyle/>
          <a:p>
            <a:pPr lvl="0" algn="ctr">
              <a:spcBef>
                <a:spcPts val="0"/>
              </a:spcBef>
              <a:buNone/>
            </a:pPr>
            <a:r>
              <a:rPr lang="en" sz="2400">
                <a:solidFill>
                  <a:schemeClr val="dk1"/>
                </a:solidFill>
                <a:latin typeface="Lora"/>
                <a:ea typeface="Lora"/>
                <a:cs typeface="Lora"/>
                <a:sym typeface="Lora"/>
              </a:rPr>
              <a:t>1</a:t>
            </a:r>
          </a:p>
        </p:txBody>
      </p:sp>
      <p:sp>
        <p:nvSpPr>
          <p:cNvPr id="2" name="Subtitle 1"/>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body" idx="1"/>
          </p:nvPr>
        </p:nvSpPr>
        <p:spPr>
          <a:xfrm>
            <a:off x="1381250" y="1618700"/>
            <a:ext cx="3425400" cy="3231000"/>
          </a:xfrm>
          <a:prstGeom prst="rect">
            <a:avLst/>
          </a:prstGeom>
        </p:spPr>
        <p:txBody>
          <a:bodyPr lIns="91425" tIns="91425" rIns="91425" bIns="91425" anchor="t" anchorCtr="0">
            <a:noAutofit/>
          </a:bodyPr>
          <a:lstStyle/>
          <a:p>
            <a:pPr lvl="0" rtl="0">
              <a:spcBef>
                <a:spcPts val="0"/>
              </a:spcBef>
              <a:buNone/>
            </a:pPr>
            <a:r>
              <a:rPr lang="en-US" altLang="zh-CN" b="1" dirty="0" smtClean="0">
                <a:highlight>
                  <a:srgbClr val="FFCD00"/>
                </a:highlight>
              </a:rPr>
              <a:t>System:</a:t>
            </a:r>
          </a:p>
          <a:p>
            <a:pPr lvl="0" rtl="0">
              <a:spcBef>
                <a:spcPts val="0"/>
              </a:spcBef>
              <a:buNone/>
            </a:pPr>
            <a:endParaRPr lang="en" b="1" dirty="0">
              <a:highlight>
                <a:srgbClr val="FFCD00"/>
              </a:highlight>
            </a:endParaRPr>
          </a:p>
          <a:p>
            <a:r>
              <a:rPr lang="zh-CN" altLang="en-US" dirty="0"/>
              <a:t> </a:t>
            </a:r>
            <a:r>
              <a:rPr lang="en-US" altLang="zh-CN" dirty="0" smtClean="0"/>
              <a:t>R</a:t>
            </a:r>
            <a:r>
              <a:rPr lang="en" dirty="0" err="1" smtClean="0"/>
              <a:t>eviewing</a:t>
            </a:r>
            <a:r>
              <a:rPr lang="en" dirty="0" smtClean="0"/>
              <a:t>/rating system (online marketplace, movie reviewing website etc.)</a:t>
            </a:r>
            <a:endParaRPr lang="en-US" dirty="0" smtClean="0"/>
          </a:p>
          <a:p>
            <a:endParaRPr lang="en" dirty="0" smtClean="0"/>
          </a:p>
          <a:p>
            <a:r>
              <a:rPr lang="zh-CN" altLang="en-US" dirty="0" smtClean="0"/>
              <a:t> </a:t>
            </a:r>
            <a:r>
              <a:rPr lang="en" dirty="0" smtClean="0"/>
              <a:t>Social media comments</a:t>
            </a:r>
            <a:r>
              <a:rPr lang="en" dirty="0" smtClean="0"/>
              <a:t>.</a:t>
            </a:r>
            <a:endParaRPr lang="en" dirty="0"/>
          </a:p>
        </p:txBody>
      </p:sp>
      <p:sp>
        <p:nvSpPr>
          <p:cNvPr id="143" name="Shape 143"/>
          <p:cNvSpPr txBox="1">
            <a:spLocks noGrp="1"/>
          </p:cNvSpPr>
          <p:nvPr>
            <p:ph type="title"/>
          </p:nvPr>
        </p:nvSpPr>
        <p:spPr>
          <a:xfrm>
            <a:off x="1381250" y="922668"/>
            <a:ext cx="3878399" cy="435599"/>
          </a:xfrm>
          <a:prstGeom prst="rect">
            <a:avLst/>
          </a:prstGeom>
        </p:spPr>
        <p:txBody>
          <a:bodyPr lIns="91425" tIns="91425" rIns="91425" bIns="91425" anchor="ctr" anchorCtr="0">
            <a:noAutofit/>
          </a:bodyPr>
          <a:lstStyle/>
          <a:p>
            <a:pPr lvl="0">
              <a:spcBef>
                <a:spcPts val="0"/>
              </a:spcBef>
              <a:buNone/>
            </a:pPr>
            <a:r>
              <a:rPr lang="en-US" altLang="zh-CN" dirty="0" smtClean="0"/>
              <a:t>Problem</a:t>
            </a:r>
            <a:r>
              <a:rPr lang="zh-CN" altLang="en-US" dirty="0" smtClean="0"/>
              <a:t> </a:t>
            </a:r>
            <a:r>
              <a:rPr lang="en-US" altLang="zh-CN" dirty="0" smtClean="0"/>
              <a:t>Definition</a:t>
            </a:r>
            <a:endParaRPr lang="en" dirty="0"/>
          </a:p>
        </p:txBody>
      </p:sp>
      <p:sp>
        <p:nvSpPr>
          <p:cNvPr id="144" name="Shape 144"/>
          <p:cNvSpPr txBox="1">
            <a:spLocks noGrp="1"/>
          </p:cNvSpPr>
          <p:nvPr>
            <p:ph type="body" idx="2"/>
          </p:nvPr>
        </p:nvSpPr>
        <p:spPr>
          <a:xfrm>
            <a:off x="5012916" y="1618700"/>
            <a:ext cx="3425400" cy="3231000"/>
          </a:xfrm>
          <a:prstGeom prst="rect">
            <a:avLst/>
          </a:prstGeom>
        </p:spPr>
        <p:txBody>
          <a:bodyPr lIns="91425" tIns="91425" rIns="91425" bIns="91425" anchor="t" anchorCtr="0">
            <a:noAutofit/>
          </a:bodyPr>
          <a:lstStyle/>
          <a:p>
            <a:pPr lvl="0" rtl="0">
              <a:spcBef>
                <a:spcPts val="0"/>
              </a:spcBef>
              <a:buNone/>
            </a:pPr>
            <a:r>
              <a:rPr lang="en-US" altLang="zh-CN" b="1" dirty="0" smtClean="0">
                <a:highlight>
                  <a:srgbClr val="FFCD00"/>
                </a:highlight>
              </a:rPr>
              <a:t>Problem:</a:t>
            </a:r>
          </a:p>
          <a:p>
            <a:pPr lvl="0" rtl="0">
              <a:spcBef>
                <a:spcPts val="0"/>
              </a:spcBef>
              <a:buNone/>
            </a:pPr>
            <a:endParaRPr lang="en" b="1" dirty="0">
              <a:highlight>
                <a:srgbClr val="FFCD00"/>
              </a:highlight>
            </a:endParaRPr>
          </a:p>
          <a:p>
            <a:pPr fontAlgn="base"/>
            <a:r>
              <a:rPr lang="zh-CN" altLang="en-US" dirty="0" smtClean="0"/>
              <a:t> </a:t>
            </a:r>
            <a:r>
              <a:rPr lang="en" dirty="0" smtClean="0"/>
              <a:t>Many </a:t>
            </a:r>
            <a:r>
              <a:rPr lang="en" dirty="0"/>
              <a:t>old review systems don’t have a rating system that gives users/buyers/viewers an intuitive way to understand the quality of the object. </a:t>
            </a:r>
            <a:endParaRPr lang="en-US" dirty="0" smtClean="0"/>
          </a:p>
          <a:p>
            <a:pPr fontAlgn="base"/>
            <a:endParaRPr lang="en" dirty="0"/>
          </a:p>
          <a:p>
            <a:pPr fontAlgn="base"/>
            <a:r>
              <a:rPr lang="zh-CN" altLang="en-US" dirty="0" smtClean="0"/>
              <a:t> </a:t>
            </a:r>
            <a:r>
              <a:rPr lang="en" dirty="0" smtClean="0"/>
              <a:t>Collect </a:t>
            </a:r>
            <a:r>
              <a:rPr lang="en" dirty="0"/>
              <a:t>public opinion from social media. </a:t>
            </a:r>
          </a:p>
        </p:txBody>
      </p:sp>
      <p:grpSp>
        <p:nvGrpSpPr>
          <p:cNvPr id="145" name="Shape 145"/>
          <p:cNvGrpSpPr/>
          <p:nvPr/>
        </p:nvGrpSpPr>
        <p:grpSpPr>
          <a:xfrm>
            <a:off x="916458" y="1019750"/>
            <a:ext cx="214624" cy="214624"/>
            <a:chOff x="2594050" y="1631825"/>
            <a:chExt cx="439625" cy="439625"/>
          </a:xfrm>
        </p:grpSpPr>
        <p:sp>
          <p:nvSpPr>
            <p:cNvPr id="146" name="Shape 146"/>
            <p:cNvSpPr/>
            <p:nvPr/>
          </p:nvSpPr>
          <p:spPr>
            <a:xfrm>
              <a:off x="2594050" y="1883300"/>
              <a:ext cx="188175" cy="188150"/>
            </a:xfrm>
            <a:custGeom>
              <a:avLst/>
              <a:gdLst/>
              <a:ahLst/>
              <a:cxnLst/>
              <a:rect l="0" t="0" r="0" b="0"/>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7" name="Shape 147"/>
            <p:cNvSpPr/>
            <p:nvPr/>
          </p:nvSpPr>
          <p:spPr>
            <a:xfrm>
              <a:off x="2857700" y="1631825"/>
              <a:ext cx="175975" cy="176000"/>
            </a:xfrm>
            <a:custGeom>
              <a:avLst/>
              <a:gdLst/>
              <a:ahLst/>
              <a:cxnLst/>
              <a:rect l="0" t="0" r="0" b="0"/>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8" name="Shape 148"/>
            <p:cNvSpPr/>
            <p:nvPr/>
          </p:nvSpPr>
          <p:spPr>
            <a:xfrm>
              <a:off x="2662850" y="1699400"/>
              <a:ext cx="303250" cy="303250"/>
            </a:xfrm>
            <a:custGeom>
              <a:avLst/>
              <a:gdLst/>
              <a:ahLst/>
              <a:cxnLst/>
              <a:rect l="0" t="0" r="0" b="0"/>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9" name="Shape 149"/>
            <p:cNvSpPr/>
            <p:nvPr/>
          </p:nvSpPr>
          <p:spPr>
            <a:xfrm>
              <a:off x="2814911" y="1754061"/>
              <a:ext cx="49950" cy="49950"/>
            </a:xfrm>
            <a:custGeom>
              <a:avLst/>
              <a:gdLst/>
              <a:ahLst/>
              <a:cxnLst/>
              <a:rect l="0" t="0" r="0" b="0"/>
              <a:pathLst>
                <a:path w="1998" h="1998" fill="none" extrusionOk="0">
                  <a:moveTo>
                    <a:pt x="1" y="1997"/>
                  </a:moveTo>
                  <a:lnTo>
                    <a:pt x="1998"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15158734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body" idx="1"/>
          </p:nvPr>
        </p:nvSpPr>
        <p:spPr>
          <a:xfrm>
            <a:off x="1381250" y="1618700"/>
            <a:ext cx="3425400" cy="3231000"/>
          </a:xfrm>
          <a:prstGeom prst="rect">
            <a:avLst/>
          </a:prstGeom>
        </p:spPr>
        <p:txBody>
          <a:bodyPr lIns="91425" tIns="91425" rIns="91425" bIns="91425" anchor="t" anchorCtr="0">
            <a:noAutofit/>
          </a:bodyPr>
          <a:lstStyle/>
          <a:p>
            <a:pPr lvl="0" rtl="0">
              <a:spcBef>
                <a:spcPts val="0"/>
              </a:spcBef>
              <a:buNone/>
            </a:pPr>
            <a:r>
              <a:rPr lang="en-US" altLang="zh-CN" b="1" dirty="0" smtClean="0">
                <a:highlight>
                  <a:srgbClr val="FFCD00"/>
                </a:highlight>
              </a:rPr>
              <a:t>Goal:</a:t>
            </a:r>
          </a:p>
          <a:p>
            <a:pPr lvl="0" rtl="0">
              <a:spcBef>
                <a:spcPts val="0"/>
              </a:spcBef>
              <a:buNone/>
            </a:pPr>
            <a:endParaRPr lang="en" b="1" dirty="0">
              <a:highlight>
                <a:srgbClr val="FFCD00"/>
              </a:highlight>
            </a:endParaRPr>
          </a:p>
          <a:p>
            <a:r>
              <a:rPr lang="zh-CN" altLang="en-US" dirty="0"/>
              <a:t> </a:t>
            </a:r>
            <a:r>
              <a:rPr lang="en-US" dirty="0"/>
              <a:t>The main goal of our project is to train a neural network model to predict the overall rating of products based on user reviews. In another word, feed a sentence and our machine yields how positive the sentence is.</a:t>
            </a:r>
            <a:endParaRPr lang="en" dirty="0"/>
          </a:p>
        </p:txBody>
      </p:sp>
      <p:sp>
        <p:nvSpPr>
          <p:cNvPr id="143" name="Shape 143"/>
          <p:cNvSpPr txBox="1">
            <a:spLocks noGrp="1"/>
          </p:cNvSpPr>
          <p:nvPr>
            <p:ph type="title"/>
          </p:nvPr>
        </p:nvSpPr>
        <p:spPr>
          <a:xfrm>
            <a:off x="1381250" y="922668"/>
            <a:ext cx="3878399" cy="435599"/>
          </a:xfrm>
          <a:prstGeom prst="rect">
            <a:avLst/>
          </a:prstGeom>
        </p:spPr>
        <p:txBody>
          <a:bodyPr lIns="91425" tIns="91425" rIns="91425" bIns="91425" anchor="ctr" anchorCtr="0">
            <a:noAutofit/>
          </a:bodyPr>
          <a:lstStyle/>
          <a:p>
            <a:pPr lvl="0">
              <a:spcBef>
                <a:spcPts val="0"/>
              </a:spcBef>
              <a:buNone/>
            </a:pPr>
            <a:r>
              <a:rPr lang="en-US" altLang="zh-CN" dirty="0" smtClean="0"/>
              <a:t>Problem</a:t>
            </a:r>
            <a:r>
              <a:rPr lang="zh-CN" altLang="en-US" dirty="0" smtClean="0"/>
              <a:t> </a:t>
            </a:r>
            <a:r>
              <a:rPr lang="en-US" altLang="zh-CN" dirty="0" smtClean="0"/>
              <a:t>Definition</a:t>
            </a:r>
            <a:endParaRPr lang="en" dirty="0"/>
          </a:p>
        </p:txBody>
      </p:sp>
      <p:sp>
        <p:nvSpPr>
          <p:cNvPr id="144" name="Shape 144"/>
          <p:cNvSpPr txBox="1">
            <a:spLocks noGrp="1"/>
          </p:cNvSpPr>
          <p:nvPr>
            <p:ph type="body" idx="2"/>
          </p:nvPr>
        </p:nvSpPr>
        <p:spPr>
          <a:xfrm>
            <a:off x="5012916" y="1618700"/>
            <a:ext cx="3425400" cy="3231000"/>
          </a:xfrm>
          <a:prstGeom prst="rect">
            <a:avLst/>
          </a:prstGeom>
        </p:spPr>
        <p:txBody>
          <a:bodyPr lIns="91425" tIns="91425" rIns="91425" bIns="91425" anchor="t" anchorCtr="0">
            <a:noAutofit/>
          </a:bodyPr>
          <a:lstStyle/>
          <a:p>
            <a:pPr lvl="0" rtl="0">
              <a:spcBef>
                <a:spcPts val="0"/>
              </a:spcBef>
              <a:buNone/>
            </a:pPr>
            <a:r>
              <a:rPr lang="en-US" altLang="zh-CN" b="1" dirty="0" smtClean="0">
                <a:highlight>
                  <a:srgbClr val="FFCD00"/>
                </a:highlight>
              </a:rPr>
              <a:t>Application:</a:t>
            </a:r>
          </a:p>
          <a:p>
            <a:pPr lvl="0" rtl="0">
              <a:spcBef>
                <a:spcPts val="0"/>
              </a:spcBef>
              <a:buNone/>
            </a:pPr>
            <a:endParaRPr lang="en" b="1" dirty="0">
              <a:highlight>
                <a:srgbClr val="FFCD00"/>
              </a:highlight>
            </a:endParaRPr>
          </a:p>
          <a:p>
            <a:r>
              <a:rPr lang="zh-CN" altLang="en-US" dirty="0" smtClean="0"/>
              <a:t> </a:t>
            </a:r>
            <a:r>
              <a:rPr lang="en-US" dirty="0"/>
              <a:t>Social media </a:t>
            </a:r>
            <a:r>
              <a:rPr lang="en-US" dirty="0" smtClean="0"/>
              <a:t>analysis</a:t>
            </a:r>
          </a:p>
          <a:p>
            <a:endParaRPr lang="en-US" dirty="0"/>
          </a:p>
          <a:p>
            <a:r>
              <a:rPr lang="zh-CN" altLang="en-US" dirty="0" smtClean="0"/>
              <a:t> </a:t>
            </a:r>
            <a:r>
              <a:rPr lang="en-US" dirty="0" smtClean="0"/>
              <a:t>Artificial </a:t>
            </a:r>
            <a:r>
              <a:rPr lang="en-US" dirty="0"/>
              <a:t>intelligence</a:t>
            </a:r>
            <a:endParaRPr lang="en" dirty="0"/>
          </a:p>
        </p:txBody>
      </p:sp>
      <p:grpSp>
        <p:nvGrpSpPr>
          <p:cNvPr id="145" name="Shape 145"/>
          <p:cNvGrpSpPr/>
          <p:nvPr/>
        </p:nvGrpSpPr>
        <p:grpSpPr>
          <a:xfrm>
            <a:off x="916458" y="1019750"/>
            <a:ext cx="214624" cy="214624"/>
            <a:chOff x="2594050" y="1631825"/>
            <a:chExt cx="439625" cy="439625"/>
          </a:xfrm>
        </p:grpSpPr>
        <p:sp>
          <p:nvSpPr>
            <p:cNvPr id="146" name="Shape 146"/>
            <p:cNvSpPr/>
            <p:nvPr/>
          </p:nvSpPr>
          <p:spPr>
            <a:xfrm>
              <a:off x="2594050" y="1883300"/>
              <a:ext cx="188175" cy="188150"/>
            </a:xfrm>
            <a:custGeom>
              <a:avLst/>
              <a:gdLst/>
              <a:ahLst/>
              <a:cxnLst/>
              <a:rect l="0" t="0" r="0" b="0"/>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7" name="Shape 147"/>
            <p:cNvSpPr/>
            <p:nvPr/>
          </p:nvSpPr>
          <p:spPr>
            <a:xfrm>
              <a:off x="2857700" y="1631825"/>
              <a:ext cx="175975" cy="176000"/>
            </a:xfrm>
            <a:custGeom>
              <a:avLst/>
              <a:gdLst/>
              <a:ahLst/>
              <a:cxnLst/>
              <a:rect l="0" t="0" r="0" b="0"/>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8" name="Shape 148"/>
            <p:cNvSpPr/>
            <p:nvPr/>
          </p:nvSpPr>
          <p:spPr>
            <a:xfrm>
              <a:off x="2662850" y="1699400"/>
              <a:ext cx="303250" cy="303250"/>
            </a:xfrm>
            <a:custGeom>
              <a:avLst/>
              <a:gdLst/>
              <a:ahLst/>
              <a:cxnLst/>
              <a:rect l="0" t="0" r="0" b="0"/>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9" name="Shape 149"/>
            <p:cNvSpPr/>
            <p:nvPr/>
          </p:nvSpPr>
          <p:spPr>
            <a:xfrm>
              <a:off x="2814911" y="1754061"/>
              <a:ext cx="49950" cy="49950"/>
            </a:xfrm>
            <a:custGeom>
              <a:avLst/>
              <a:gdLst/>
              <a:ahLst/>
              <a:cxnLst/>
              <a:rect l="0" t="0" r="0" b="0"/>
              <a:pathLst>
                <a:path w="1998" h="1998" fill="none" extrusionOk="0">
                  <a:moveTo>
                    <a:pt x="1" y="1997"/>
                  </a:moveTo>
                  <a:lnTo>
                    <a:pt x="1998"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14900346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ctrTitle"/>
          </p:nvPr>
        </p:nvSpPr>
        <p:spPr>
          <a:xfrm>
            <a:off x="2022225" y="1693523"/>
            <a:ext cx="3787799" cy="1159799"/>
          </a:xfrm>
          <a:prstGeom prst="rect">
            <a:avLst/>
          </a:prstGeom>
        </p:spPr>
        <p:txBody>
          <a:bodyPr lIns="91425" tIns="91425" rIns="91425" bIns="91425" anchor="b" anchorCtr="0">
            <a:noAutofit/>
          </a:bodyPr>
          <a:lstStyle/>
          <a:p>
            <a:pPr lvl="0" rtl="0">
              <a:spcBef>
                <a:spcPts val="0"/>
              </a:spcBef>
              <a:buNone/>
            </a:pPr>
            <a:r>
              <a:rPr lang="en-US" altLang="zh-CN" dirty="0" smtClean="0"/>
              <a:t>Data</a:t>
            </a:r>
            <a:r>
              <a:rPr lang="zh-CN" altLang="en-US" dirty="0" smtClean="0"/>
              <a:t> </a:t>
            </a:r>
            <a:r>
              <a:rPr lang="en-US" altLang="zh-CN" dirty="0" smtClean="0"/>
              <a:t>&amp;</a:t>
            </a:r>
            <a:r>
              <a:rPr lang="zh-CN" altLang="en-US" dirty="0" smtClean="0"/>
              <a:t> </a:t>
            </a:r>
            <a:r>
              <a:rPr lang="en-US" altLang="zh-CN" dirty="0" smtClean="0"/>
              <a:t>Preprocessing</a:t>
            </a:r>
            <a:endParaRPr lang="en" dirty="0"/>
          </a:p>
        </p:txBody>
      </p:sp>
      <p:sp>
        <p:nvSpPr>
          <p:cNvPr id="101" name="Shape 101"/>
          <p:cNvSpPr txBox="1"/>
          <p:nvPr/>
        </p:nvSpPr>
        <p:spPr>
          <a:xfrm>
            <a:off x="1133975" y="2291150"/>
            <a:ext cx="543899" cy="562199"/>
          </a:xfrm>
          <a:prstGeom prst="rect">
            <a:avLst/>
          </a:prstGeom>
          <a:noFill/>
          <a:ln>
            <a:noFill/>
          </a:ln>
        </p:spPr>
        <p:txBody>
          <a:bodyPr lIns="91425" tIns="91425" rIns="91425" bIns="91425" anchor="ctr" anchorCtr="0">
            <a:noAutofit/>
          </a:bodyPr>
          <a:lstStyle/>
          <a:p>
            <a:pPr lvl="0" algn="ctr">
              <a:spcBef>
                <a:spcPts val="0"/>
              </a:spcBef>
              <a:buNone/>
            </a:pPr>
            <a:r>
              <a:rPr lang="en-US" altLang="zh-CN" sz="2400" dirty="0">
                <a:solidFill>
                  <a:schemeClr val="dk1"/>
                </a:solidFill>
                <a:latin typeface="Lora"/>
                <a:ea typeface="Lora"/>
                <a:cs typeface="Lora"/>
                <a:sym typeface="Lora"/>
              </a:rPr>
              <a:t>2</a:t>
            </a:r>
            <a:endParaRPr lang="en" sz="2400" dirty="0">
              <a:solidFill>
                <a:schemeClr val="dk1"/>
              </a:solidFill>
              <a:latin typeface="Lora"/>
              <a:ea typeface="Lora"/>
              <a:cs typeface="Lora"/>
              <a:sym typeface="Lora"/>
            </a:endParaRPr>
          </a:p>
        </p:txBody>
      </p:sp>
      <p:sp>
        <p:nvSpPr>
          <p:cNvPr id="2" name="Subtitle 1"/>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7780238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body" idx="1"/>
          </p:nvPr>
        </p:nvSpPr>
        <p:spPr>
          <a:xfrm>
            <a:off x="768633" y="1448047"/>
            <a:ext cx="3803367" cy="3231000"/>
          </a:xfrm>
          <a:prstGeom prst="rect">
            <a:avLst/>
          </a:prstGeom>
        </p:spPr>
        <p:txBody>
          <a:bodyPr lIns="91425" tIns="91425" rIns="91425" bIns="91425" anchor="t" anchorCtr="0">
            <a:noAutofit/>
          </a:bodyPr>
          <a:lstStyle/>
          <a:p>
            <a:r>
              <a:rPr lang="zh-CN" altLang="en-US" sz="1800" dirty="0" smtClean="0"/>
              <a:t> </a:t>
            </a:r>
            <a:r>
              <a:rPr lang="en-US" sz="1800" dirty="0" smtClean="0"/>
              <a:t>We </a:t>
            </a:r>
            <a:r>
              <a:rPr lang="en-US" sz="1800" dirty="0"/>
              <a:t>used the data collected by Prof. Julian </a:t>
            </a:r>
            <a:r>
              <a:rPr lang="en-US" sz="1800" dirty="0" err="1"/>
              <a:t>McAuley</a:t>
            </a:r>
            <a:r>
              <a:rPr lang="en-US" sz="1800" dirty="0"/>
              <a:t>, UCSD</a:t>
            </a:r>
            <a:r>
              <a:rPr lang="en-US" sz="1800" dirty="0" smtClean="0"/>
              <a:t>.</a:t>
            </a:r>
          </a:p>
          <a:p>
            <a:endParaRPr lang="en-US" sz="1800" dirty="0"/>
          </a:p>
          <a:p>
            <a:r>
              <a:rPr lang="zh-CN" altLang="en-US" sz="1800" dirty="0" smtClean="0"/>
              <a:t> </a:t>
            </a:r>
            <a:r>
              <a:rPr lang="en-US" sz="1800" dirty="0" smtClean="0"/>
              <a:t>Digital </a:t>
            </a:r>
            <a:r>
              <a:rPr lang="en-US" sz="1800" dirty="0"/>
              <a:t>Music, Musical Instruments and Amazon instant Video</a:t>
            </a:r>
            <a:r>
              <a:rPr lang="en-US" sz="1800" dirty="0" smtClean="0"/>
              <a:t>.</a:t>
            </a:r>
          </a:p>
          <a:p>
            <a:endParaRPr lang="en-US" sz="1800" dirty="0"/>
          </a:p>
          <a:p>
            <a:r>
              <a:rPr lang="zh-CN" altLang="en-US" sz="1800" dirty="0" smtClean="0"/>
              <a:t> </a:t>
            </a:r>
            <a:r>
              <a:rPr lang="en-US" altLang="zh-CN" sz="1800" dirty="0" smtClean="0"/>
              <a:t>D</a:t>
            </a:r>
            <a:r>
              <a:rPr lang="en-US" sz="1800" dirty="0" smtClean="0"/>
              <a:t>ata </a:t>
            </a:r>
            <a:r>
              <a:rPr lang="en-US" sz="1800" dirty="0"/>
              <a:t>pack contains more than a million </a:t>
            </a:r>
            <a:r>
              <a:rPr lang="en-US" sz="1800" dirty="0" smtClean="0"/>
              <a:t>reviews</a:t>
            </a:r>
          </a:p>
          <a:p>
            <a:endParaRPr lang="en-US" sz="1800" dirty="0"/>
          </a:p>
          <a:p>
            <a:r>
              <a:rPr lang="zh-CN" altLang="en-US" sz="1800" dirty="0" smtClean="0"/>
              <a:t> </a:t>
            </a:r>
            <a:r>
              <a:rPr lang="en-US" sz="1800" dirty="0" smtClean="0"/>
              <a:t>We </a:t>
            </a:r>
            <a:r>
              <a:rPr lang="en-US" sz="1800" dirty="0"/>
              <a:t>selected 100,000 of the </a:t>
            </a:r>
            <a:r>
              <a:rPr lang="en-US" sz="1800" dirty="0" smtClean="0"/>
              <a:t>entries.20,000 </a:t>
            </a:r>
            <a:r>
              <a:rPr lang="en-US" sz="1800" dirty="0"/>
              <a:t>of each star-rating.</a:t>
            </a:r>
            <a:endParaRPr lang="en" sz="1800" dirty="0"/>
          </a:p>
        </p:txBody>
      </p:sp>
      <p:sp>
        <p:nvSpPr>
          <p:cNvPr id="143" name="Shape 143"/>
          <p:cNvSpPr txBox="1">
            <a:spLocks noGrp="1"/>
          </p:cNvSpPr>
          <p:nvPr>
            <p:ph type="title"/>
          </p:nvPr>
        </p:nvSpPr>
        <p:spPr>
          <a:xfrm>
            <a:off x="1381250" y="922668"/>
            <a:ext cx="3878399" cy="435599"/>
          </a:xfrm>
          <a:prstGeom prst="rect">
            <a:avLst/>
          </a:prstGeom>
        </p:spPr>
        <p:txBody>
          <a:bodyPr lIns="91425" tIns="91425" rIns="91425" bIns="91425" anchor="ctr" anchorCtr="0">
            <a:noAutofit/>
          </a:bodyPr>
          <a:lstStyle/>
          <a:p>
            <a:pPr lvl="0"/>
            <a:r>
              <a:rPr lang="en-US" altLang="zh-CN" dirty="0"/>
              <a:t>Data</a:t>
            </a:r>
            <a:r>
              <a:rPr lang="zh-CN" altLang="en-US" dirty="0"/>
              <a:t> </a:t>
            </a:r>
            <a:r>
              <a:rPr lang="en-US" altLang="zh-CN" dirty="0"/>
              <a:t>&amp;</a:t>
            </a:r>
            <a:r>
              <a:rPr lang="zh-CN" altLang="en-US" dirty="0"/>
              <a:t> </a:t>
            </a:r>
            <a:r>
              <a:rPr lang="en-US" altLang="zh-CN" dirty="0"/>
              <a:t>Preprocessing</a:t>
            </a:r>
            <a:endParaRPr lang="en" dirty="0"/>
          </a:p>
        </p:txBody>
      </p:sp>
      <p:grpSp>
        <p:nvGrpSpPr>
          <p:cNvPr id="145" name="Shape 145"/>
          <p:cNvGrpSpPr/>
          <p:nvPr/>
        </p:nvGrpSpPr>
        <p:grpSpPr>
          <a:xfrm>
            <a:off x="916458" y="1019750"/>
            <a:ext cx="214624" cy="214624"/>
            <a:chOff x="2594050" y="1631825"/>
            <a:chExt cx="439625" cy="439625"/>
          </a:xfrm>
        </p:grpSpPr>
        <p:sp>
          <p:nvSpPr>
            <p:cNvPr id="146" name="Shape 146"/>
            <p:cNvSpPr/>
            <p:nvPr/>
          </p:nvSpPr>
          <p:spPr>
            <a:xfrm>
              <a:off x="2594050" y="1883300"/>
              <a:ext cx="188175" cy="188150"/>
            </a:xfrm>
            <a:custGeom>
              <a:avLst/>
              <a:gdLst/>
              <a:ahLst/>
              <a:cxnLst/>
              <a:rect l="0" t="0" r="0" b="0"/>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7" name="Shape 147"/>
            <p:cNvSpPr/>
            <p:nvPr/>
          </p:nvSpPr>
          <p:spPr>
            <a:xfrm>
              <a:off x="2857700" y="1631825"/>
              <a:ext cx="175975" cy="176000"/>
            </a:xfrm>
            <a:custGeom>
              <a:avLst/>
              <a:gdLst/>
              <a:ahLst/>
              <a:cxnLst/>
              <a:rect l="0" t="0" r="0" b="0"/>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8" name="Shape 148"/>
            <p:cNvSpPr/>
            <p:nvPr/>
          </p:nvSpPr>
          <p:spPr>
            <a:xfrm>
              <a:off x="2662850" y="1699400"/>
              <a:ext cx="303250" cy="303250"/>
            </a:xfrm>
            <a:custGeom>
              <a:avLst/>
              <a:gdLst/>
              <a:ahLst/>
              <a:cxnLst/>
              <a:rect l="0" t="0" r="0" b="0"/>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9" name="Shape 149"/>
            <p:cNvSpPr/>
            <p:nvPr/>
          </p:nvSpPr>
          <p:spPr>
            <a:xfrm>
              <a:off x="2814911" y="1754061"/>
              <a:ext cx="49950" cy="49950"/>
            </a:xfrm>
            <a:custGeom>
              <a:avLst/>
              <a:gdLst/>
              <a:ahLst/>
              <a:cxnLst/>
              <a:rect l="0" t="0" r="0" b="0"/>
              <a:pathLst>
                <a:path w="1998" h="1998" fill="none" extrusionOk="0">
                  <a:moveTo>
                    <a:pt x="1" y="1997"/>
                  </a:moveTo>
                  <a:lnTo>
                    <a:pt x="1998"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1026" name="Picture 2" descr="https://lh4.googleusercontent.com/Q5iLE6C_JNFTcA8PVHKfDW61l8NMcDoj5aVAf1xmSvhgI3JBCRvhreP70he5zJuLT2WUlTT1THLbTzXO8YoOsa4hUkm1slsthAUTzjgES55kKbF9wxFWm-azOWFA1OZsfcISMBYi4L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0262" y="1666887"/>
            <a:ext cx="4029238" cy="2793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3536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body" idx="1"/>
          </p:nvPr>
        </p:nvSpPr>
        <p:spPr>
          <a:xfrm>
            <a:off x="4270127" y="2257342"/>
            <a:ext cx="4707257" cy="2125471"/>
          </a:xfrm>
          <a:prstGeom prst="rect">
            <a:avLst/>
          </a:prstGeom>
        </p:spPr>
        <p:txBody>
          <a:bodyPr lIns="91425" tIns="91425" rIns="91425" bIns="91425" anchor="t" anchorCtr="0">
            <a:noAutofit/>
          </a:bodyPr>
          <a:lstStyle/>
          <a:p>
            <a:r>
              <a:rPr lang="zh-CN" altLang="en-US" sz="1400" dirty="0" smtClean="0"/>
              <a:t> </a:t>
            </a:r>
            <a:r>
              <a:rPr lang="en-US" sz="1400" b="1" i="1" dirty="0" err="1" smtClean="0"/>
              <a:t>reviewerID</a:t>
            </a:r>
            <a:r>
              <a:rPr lang="en-US" sz="1400" dirty="0"/>
              <a:t> - ID of the </a:t>
            </a:r>
            <a:r>
              <a:rPr lang="en-US" sz="1400" dirty="0" smtClean="0"/>
              <a:t>reviewer,</a:t>
            </a:r>
            <a:r>
              <a:rPr lang="zh-CN" altLang="en-US" sz="1400" dirty="0" smtClean="0"/>
              <a:t> </a:t>
            </a:r>
            <a:r>
              <a:rPr lang="en-US" sz="1400" dirty="0" smtClean="0"/>
              <a:t>e.g</a:t>
            </a:r>
            <a:r>
              <a:rPr lang="en-US" sz="1400" dirty="0"/>
              <a:t>. A2SUAM1J3GNN3B</a:t>
            </a:r>
          </a:p>
          <a:p>
            <a:r>
              <a:rPr lang="zh-CN" altLang="en-US" sz="1400" dirty="0" smtClean="0"/>
              <a:t> </a:t>
            </a:r>
            <a:r>
              <a:rPr lang="en-US" sz="1400" b="1" i="1" dirty="0" err="1" smtClean="0"/>
              <a:t>asin</a:t>
            </a:r>
            <a:r>
              <a:rPr lang="en-US" sz="1400" dirty="0"/>
              <a:t> - ID of the product, e.g. 0000013714</a:t>
            </a:r>
          </a:p>
          <a:p>
            <a:r>
              <a:rPr lang="zh-CN" altLang="en-US" sz="1400" dirty="0" smtClean="0"/>
              <a:t> </a:t>
            </a:r>
            <a:r>
              <a:rPr lang="en-US" sz="1400" b="1" i="1" dirty="0" err="1" smtClean="0"/>
              <a:t>reviewerName</a:t>
            </a:r>
            <a:r>
              <a:rPr lang="en-US" sz="1400" dirty="0"/>
              <a:t> - name of the reviewer</a:t>
            </a:r>
          </a:p>
          <a:p>
            <a:r>
              <a:rPr lang="zh-CN" altLang="en-US" sz="1400" dirty="0" smtClean="0"/>
              <a:t> </a:t>
            </a:r>
            <a:r>
              <a:rPr lang="en-US" sz="1400" b="1" i="1" dirty="0" smtClean="0"/>
              <a:t>helpful</a:t>
            </a:r>
            <a:r>
              <a:rPr lang="en-US" sz="1400" dirty="0"/>
              <a:t> - helpfulness rating of the review, e.g. 2/3</a:t>
            </a:r>
          </a:p>
          <a:p>
            <a:r>
              <a:rPr lang="zh-CN" altLang="en-US" sz="1400" b="1" i="1" dirty="0" smtClean="0"/>
              <a:t> </a:t>
            </a:r>
            <a:r>
              <a:rPr lang="en-US" sz="1400" b="1" i="1" dirty="0" err="1" smtClean="0"/>
              <a:t>reviewText</a:t>
            </a:r>
            <a:r>
              <a:rPr lang="en-US" sz="1400" dirty="0"/>
              <a:t> - text of the review</a:t>
            </a:r>
          </a:p>
          <a:p>
            <a:r>
              <a:rPr lang="zh-CN" altLang="en-US" sz="1400" b="1" i="1" dirty="0" smtClean="0"/>
              <a:t> </a:t>
            </a:r>
            <a:r>
              <a:rPr lang="en-US" sz="1400" b="1" i="1" dirty="0" smtClean="0"/>
              <a:t>overall</a:t>
            </a:r>
            <a:r>
              <a:rPr lang="en-US" sz="1400" dirty="0"/>
              <a:t> - rating of the product</a:t>
            </a:r>
          </a:p>
          <a:p>
            <a:r>
              <a:rPr lang="zh-CN" altLang="en-US" sz="1400" dirty="0" smtClean="0"/>
              <a:t> </a:t>
            </a:r>
            <a:r>
              <a:rPr lang="en-US" sz="1400" b="1" i="1" dirty="0" smtClean="0"/>
              <a:t>summary</a:t>
            </a:r>
            <a:r>
              <a:rPr lang="en-US" sz="1400" dirty="0"/>
              <a:t> - summary of the review</a:t>
            </a:r>
          </a:p>
          <a:p>
            <a:r>
              <a:rPr lang="zh-CN" altLang="en-US" sz="1400" dirty="0" smtClean="0"/>
              <a:t> </a:t>
            </a:r>
            <a:r>
              <a:rPr lang="en-US" sz="1400" b="1" i="1" dirty="0" err="1" smtClean="0"/>
              <a:t>unixReviewTime</a:t>
            </a:r>
            <a:r>
              <a:rPr lang="en-US" sz="1400" dirty="0"/>
              <a:t> - time of the review (</a:t>
            </a:r>
            <a:r>
              <a:rPr lang="en-US" sz="1400" dirty="0" err="1"/>
              <a:t>unix</a:t>
            </a:r>
            <a:r>
              <a:rPr lang="en-US" sz="1400" dirty="0"/>
              <a:t> time)</a:t>
            </a:r>
          </a:p>
          <a:p>
            <a:r>
              <a:rPr lang="zh-CN" altLang="en-US" sz="1400" dirty="0" smtClean="0"/>
              <a:t> </a:t>
            </a:r>
            <a:r>
              <a:rPr lang="en-US" sz="1400" b="1" i="1" dirty="0" err="1" smtClean="0"/>
              <a:t>reviewTime</a:t>
            </a:r>
            <a:r>
              <a:rPr lang="en-US" sz="1400" dirty="0"/>
              <a:t> - time of the review (raw)</a:t>
            </a:r>
          </a:p>
        </p:txBody>
      </p:sp>
      <p:sp>
        <p:nvSpPr>
          <p:cNvPr id="143" name="Shape 143"/>
          <p:cNvSpPr txBox="1">
            <a:spLocks noGrp="1"/>
          </p:cNvSpPr>
          <p:nvPr>
            <p:ph type="title"/>
          </p:nvPr>
        </p:nvSpPr>
        <p:spPr>
          <a:xfrm>
            <a:off x="1381250" y="922668"/>
            <a:ext cx="3878399" cy="435599"/>
          </a:xfrm>
          <a:prstGeom prst="rect">
            <a:avLst/>
          </a:prstGeom>
        </p:spPr>
        <p:txBody>
          <a:bodyPr lIns="91425" tIns="91425" rIns="91425" bIns="91425" anchor="ctr" anchorCtr="0">
            <a:noAutofit/>
          </a:bodyPr>
          <a:lstStyle/>
          <a:p>
            <a:pPr lvl="0"/>
            <a:r>
              <a:rPr lang="en-US" altLang="zh-CN" dirty="0"/>
              <a:t>Data</a:t>
            </a:r>
            <a:r>
              <a:rPr lang="zh-CN" altLang="en-US" dirty="0"/>
              <a:t> </a:t>
            </a:r>
            <a:r>
              <a:rPr lang="en-US" altLang="zh-CN" dirty="0"/>
              <a:t>&amp;</a:t>
            </a:r>
            <a:r>
              <a:rPr lang="zh-CN" altLang="en-US" dirty="0"/>
              <a:t> </a:t>
            </a:r>
            <a:r>
              <a:rPr lang="en-US" altLang="zh-CN" dirty="0" smtClean="0"/>
              <a:t>Preprocessing(</a:t>
            </a:r>
            <a:r>
              <a:rPr lang="en-US" dirty="0"/>
              <a:t>Cont.</a:t>
            </a:r>
            <a:r>
              <a:rPr lang="en-US" altLang="zh-CN" dirty="0" smtClean="0"/>
              <a:t>)</a:t>
            </a:r>
            <a:endParaRPr lang="en" dirty="0"/>
          </a:p>
        </p:txBody>
      </p:sp>
      <p:grpSp>
        <p:nvGrpSpPr>
          <p:cNvPr id="145" name="Shape 145"/>
          <p:cNvGrpSpPr/>
          <p:nvPr/>
        </p:nvGrpSpPr>
        <p:grpSpPr>
          <a:xfrm>
            <a:off x="916458" y="1019750"/>
            <a:ext cx="214624" cy="214624"/>
            <a:chOff x="2594050" y="1631825"/>
            <a:chExt cx="439625" cy="439625"/>
          </a:xfrm>
        </p:grpSpPr>
        <p:sp>
          <p:nvSpPr>
            <p:cNvPr id="146" name="Shape 146"/>
            <p:cNvSpPr/>
            <p:nvPr/>
          </p:nvSpPr>
          <p:spPr>
            <a:xfrm>
              <a:off x="2594050" y="1883300"/>
              <a:ext cx="188175" cy="188150"/>
            </a:xfrm>
            <a:custGeom>
              <a:avLst/>
              <a:gdLst/>
              <a:ahLst/>
              <a:cxnLst/>
              <a:rect l="0" t="0" r="0" b="0"/>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7" name="Shape 147"/>
            <p:cNvSpPr/>
            <p:nvPr/>
          </p:nvSpPr>
          <p:spPr>
            <a:xfrm>
              <a:off x="2857700" y="1631825"/>
              <a:ext cx="175975" cy="176000"/>
            </a:xfrm>
            <a:custGeom>
              <a:avLst/>
              <a:gdLst/>
              <a:ahLst/>
              <a:cxnLst/>
              <a:rect l="0" t="0" r="0" b="0"/>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8" name="Shape 148"/>
            <p:cNvSpPr/>
            <p:nvPr/>
          </p:nvSpPr>
          <p:spPr>
            <a:xfrm>
              <a:off x="2662850" y="1699400"/>
              <a:ext cx="303250" cy="303250"/>
            </a:xfrm>
            <a:custGeom>
              <a:avLst/>
              <a:gdLst/>
              <a:ahLst/>
              <a:cxnLst/>
              <a:rect l="0" t="0" r="0" b="0"/>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9" name="Shape 149"/>
            <p:cNvSpPr/>
            <p:nvPr/>
          </p:nvSpPr>
          <p:spPr>
            <a:xfrm>
              <a:off x="2814911" y="1754061"/>
              <a:ext cx="49950" cy="49950"/>
            </a:xfrm>
            <a:custGeom>
              <a:avLst/>
              <a:gdLst/>
              <a:ahLst/>
              <a:cxnLst/>
              <a:rect l="0" t="0" r="0" b="0"/>
              <a:pathLst>
                <a:path w="1998" h="1998" fill="none" extrusionOk="0">
                  <a:moveTo>
                    <a:pt x="1" y="1997"/>
                  </a:moveTo>
                  <a:lnTo>
                    <a:pt x="1998"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11" name="Shape 142"/>
          <p:cNvSpPr txBox="1">
            <a:spLocks noGrp="1"/>
          </p:cNvSpPr>
          <p:nvPr>
            <p:ph type="body" idx="1"/>
          </p:nvPr>
        </p:nvSpPr>
        <p:spPr>
          <a:xfrm>
            <a:off x="4094477" y="1832491"/>
            <a:ext cx="1280884" cy="257387"/>
          </a:xfrm>
          <a:prstGeom prst="rect">
            <a:avLst/>
          </a:prstGeom>
        </p:spPr>
        <p:txBody>
          <a:bodyPr lIns="91425" tIns="91425" rIns="91425" bIns="91425" anchor="t" anchorCtr="0">
            <a:noAutofit/>
          </a:bodyPr>
          <a:lstStyle/>
          <a:p>
            <a:r>
              <a:rPr lang="zh-CN" altLang="en-US" sz="1800" b="1" dirty="0" smtClean="0"/>
              <a:t> </a:t>
            </a:r>
            <a:r>
              <a:rPr lang="en-US" altLang="zh-CN" sz="1800" b="1" dirty="0" smtClean="0"/>
              <a:t>Features</a:t>
            </a:r>
            <a:endParaRPr lang="en" sz="1800" b="1" dirty="0"/>
          </a:p>
        </p:txBody>
      </p:sp>
      <p:pic>
        <p:nvPicPr>
          <p:cNvPr id="12" name="Shape 169" descr="pigargo.jpg"/>
          <p:cNvPicPr preferRelativeResize="0"/>
          <p:nvPr/>
        </p:nvPicPr>
        <p:blipFill>
          <a:blip r:embed="rId3">
            <a:alphaModFix/>
          </a:blip>
          <a:stretch>
            <a:fillRect/>
          </a:stretch>
        </p:blipFill>
        <p:spPr>
          <a:xfrm>
            <a:off x="857791" y="1448047"/>
            <a:ext cx="3236686" cy="3236686"/>
          </a:xfrm>
          <a:prstGeom prst="ellipse">
            <a:avLst/>
          </a:prstGeom>
          <a:noFill/>
          <a:ln>
            <a:noFill/>
          </a:ln>
        </p:spPr>
      </p:pic>
    </p:spTree>
    <p:extLst>
      <p:ext uri="{BB962C8B-B14F-4D97-AF65-F5344CB8AC3E}">
        <p14:creationId xmlns:p14="http://schemas.microsoft.com/office/powerpoint/2010/main" val="1317164193"/>
      </p:ext>
    </p:extLst>
  </p:cSld>
  <p:clrMapOvr>
    <a:masterClrMapping/>
  </p:clrMapOvr>
  <p:timing>
    <p:tnLst>
      <p:par>
        <p:cTn id="1" dur="indefinite" restart="never" nodeType="tmRoot"/>
      </p:par>
    </p:tnLst>
  </p:timing>
</p:sld>
</file>

<file path=ppt/theme/theme1.xml><?xml version="1.0" encoding="utf-8"?>
<a:theme xmlns:a="http://schemas.openxmlformats.org/drawingml/2006/main" name="Viol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solidFill>
            <a:srgbClr val="FFC000"/>
          </a:solidFill>
        </a:ln>
      </a:spPr>
      <a:bodyPr rtlCol="0" anchor="ctr"/>
      <a:lstStyle>
        <a:defPPr algn="ctr">
          <a:defRPr/>
        </a:defPPr>
      </a:lstStyle>
      <a:style>
        <a:lnRef idx="2">
          <a:schemeClr val="dk1">
            <a:shade val="50000"/>
          </a:schemeClr>
        </a:lnRef>
        <a:fillRef idx="1">
          <a:schemeClr val="dk1"/>
        </a:fillRef>
        <a:effectRef idx="0">
          <a:schemeClr val="dk1"/>
        </a:effectRef>
        <a:fontRef idx="minor">
          <a:schemeClr val="lt1"/>
        </a:fontRef>
      </a:style>
    </a:spDef>
    <a:lnDef>
      <a:spPr>
        <a:ln>
          <a:solidFill>
            <a:srgbClr val="FFC000"/>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1240</TotalTime>
  <Words>1002</Words>
  <Application>Microsoft Macintosh PowerPoint</Application>
  <PresentationFormat>On-screen Show (16:9)</PresentationFormat>
  <Paragraphs>173</Paragraphs>
  <Slides>28</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Lao MN</vt:lpstr>
      <vt:lpstr>Lora</vt:lpstr>
      <vt:lpstr>Quattrocento Sans</vt:lpstr>
      <vt:lpstr>Times New Roman</vt:lpstr>
      <vt:lpstr>Arial</vt:lpstr>
      <vt:lpstr>Viola template</vt:lpstr>
      <vt:lpstr>Sentiment Classification for Amazon Review with LSTM</vt:lpstr>
      <vt:lpstr>Introduction</vt:lpstr>
      <vt:lpstr>PowerPoint Presentation</vt:lpstr>
      <vt:lpstr>Problem Definition</vt:lpstr>
      <vt:lpstr>Problem Definition</vt:lpstr>
      <vt:lpstr>Problem Definition</vt:lpstr>
      <vt:lpstr>Data &amp; Preprocessing</vt:lpstr>
      <vt:lpstr>Data &amp; Preprocessing</vt:lpstr>
      <vt:lpstr>Data &amp; Preprocessing(Cont.)</vt:lpstr>
      <vt:lpstr>Methodology</vt:lpstr>
      <vt:lpstr>Methodology</vt:lpstr>
      <vt:lpstr>Word2Vec</vt:lpstr>
      <vt:lpstr>Word2Vec</vt:lpstr>
      <vt:lpstr>Word2Vec</vt:lpstr>
      <vt:lpstr>Word2Vec</vt:lpstr>
      <vt:lpstr>Word2Vec</vt:lpstr>
      <vt:lpstr>Word2Vec</vt:lpstr>
      <vt:lpstr>Simple RNNs</vt:lpstr>
      <vt:lpstr>Simple RNNs</vt:lpstr>
      <vt:lpstr>Long Short Term Memory networks LSTMs</vt:lpstr>
      <vt:lpstr>LSTMs Equations </vt:lpstr>
      <vt:lpstr>Our Approach</vt:lpstr>
      <vt:lpstr>Our Approach</vt:lpstr>
      <vt:lpstr>Our Model</vt:lpstr>
      <vt:lpstr>Result &amp; Analysis</vt:lpstr>
      <vt:lpstr>Result</vt:lpstr>
      <vt:lpstr>Reference</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Amazon Review for Sentiment Classification with LSTM</dc:title>
  <cp:lastModifiedBy>Microsoft Office User</cp:lastModifiedBy>
  <cp:revision>30</cp:revision>
  <dcterms:modified xsi:type="dcterms:W3CDTF">2017-04-29T16:15:33Z</dcterms:modified>
</cp:coreProperties>
</file>